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80" r:id="rId3"/>
    <p:sldId id="327" r:id="rId4"/>
    <p:sldId id="281" r:id="rId5"/>
    <p:sldId id="282" r:id="rId6"/>
    <p:sldId id="285" r:id="rId7"/>
    <p:sldId id="287" r:id="rId8"/>
    <p:sldId id="316" r:id="rId9"/>
    <p:sldId id="290" r:id="rId10"/>
    <p:sldId id="315" r:id="rId11"/>
    <p:sldId id="314" r:id="rId12"/>
    <p:sldId id="328" r:id="rId13"/>
    <p:sldId id="329" r:id="rId14"/>
    <p:sldId id="330" r:id="rId15"/>
    <p:sldId id="331" r:id="rId16"/>
    <p:sldId id="332" r:id="rId17"/>
    <p:sldId id="333" r:id="rId18"/>
    <p:sldId id="334" r:id="rId19"/>
    <p:sldId id="335" r:id="rId20"/>
    <p:sldId id="336" r:id="rId21"/>
    <p:sldId id="337" r:id="rId22"/>
    <p:sldId id="317" r:id="rId23"/>
    <p:sldId id="319" r:id="rId24"/>
    <p:sldId id="339" r:id="rId25"/>
    <p:sldId id="292" r:id="rId26"/>
    <p:sldId id="293" r:id="rId27"/>
    <p:sldId id="320" r:id="rId28"/>
    <p:sldId id="321" r:id="rId29"/>
    <p:sldId id="323" r:id="rId30"/>
    <p:sldId id="326" r:id="rId31"/>
    <p:sldId id="325" r:id="rId32"/>
    <p:sldId id="324" r:id="rId33"/>
    <p:sldId id="295" r:id="rId34"/>
    <p:sldId id="297" r:id="rId35"/>
    <p:sldId id="298" r:id="rId36"/>
    <p:sldId id="299" r:id="rId37"/>
    <p:sldId id="300" r:id="rId38"/>
    <p:sldId id="301" r:id="rId39"/>
    <p:sldId id="302" r:id="rId40"/>
    <p:sldId id="303" r:id="rId41"/>
    <p:sldId id="289" r:id="rId42"/>
    <p:sldId id="283" r:id="rId43"/>
    <p:sldId id="308" r:id="rId44"/>
    <p:sldId id="309" r:id="rId45"/>
    <p:sldId id="304" r:id="rId46"/>
    <p:sldId id="305" r:id="rId47"/>
    <p:sldId id="279" r:id="rId48"/>
  </p:sldIdLst>
  <p:sldSz cx="9144000" cy="6858000" type="screen4x3"/>
  <p:notesSz cx="6858000" cy="9144000"/>
  <p:defaultTextStyle>
    <a:defPPr>
      <a:defRPr lang="en-US"/>
    </a:defPPr>
    <a:lvl1pPr algn="ctr" rtl="0" fontAlgn="base">
      <a:spcBef>
        <a:spcPct val="0"/>
      </a:spcBef>
      <a:spcAft>
        <a:spcPct val="0"/>
      </a:spcAft>
      <a:defRPr sz="2400" kern="1200" baseline="-25000">
        <a:solidFill>
          <a:schemeClr val="tx1"/>
        </a:solidFill>
        <a:latin typeface="Arial" charset="0"/>
        <a:ea typeface="+mn-ea"/>
        <a:cs typeface="+mn-cs"/>
      </a:defRPr>
    </a:lvl1pPr>
    <a:lvl2pPr marL="457200" algn="ctr" rtl="0" fontAlgn="base">
      <a:spcBef>
        <a:spcPct val="0"/>
      </a:spcBef>
      <a:spcAft>
        <a:spcPct val="0"/>
      </a:spcAft>
      <a:defRPr sz="2400" kern="1200" baseline="-25000">
        <a:solidFill>
          <a:schemeClr val="tx1"/>
        </a:solidFill>
        <a:latin typeface="Arial" charset="0"/>
        <a:ea typeface="+mn-ea"/>
        <a:cs typeface="+mn-cs"/>
      </a:defRPr>
    </a:lvl2pPr>
    <a:lvl3pPr marL="914400" algn="ctr" rtl="0" fontAlgn="base">
      <a:spcBef>
        <a:spcPct val="0"/>
      </a:spcBef>
      <a:spcAft>
        <a:spcPct val="0"/>
      </a:spcAft>
      <a:defRPr sz="2400" kern="1200" baseline="-25000">
        <a:solidFill>
          <a:schemeClr val="tx1"/>
        </a:solidFill>
        <a:latin typeface="Arial" charset="0"/>
        <a:ea typeface="+mn-ea"/>
        <a:cs typeface="+mn-cs"/>
      </a:defRPr>
    </a:lvl3pPr>
    <a:lvl4pPr marL="1371600" algn="ctr" rtl="0" fontAlgn="base">
      <a:spcBef>
        <a:spcPct val="0"/>
      </a:spcBef>
      <a:spcAft>
        <a:spcPct val="0"/>
      </a:spcAft>
      <a:defRPr sz="2400" kern="1200" baseline="-25000">
        <a:solidFill>
          <a:schemeClr val="tx1"/>
        </a:solidFill>
        <a:latin typeface="Arial" charset="0"/>
        <a:ea typeface="+mn-ea"/>
        <a:cs typeface="+mn-cs"/>
      </a:defRPr>
    </a:lvl4pPr>
    <a:lvl5pPr marL="1828800" algn="ctr" rtl="0" fontAlgn="base">
      <a:spcBef>
        <a:spcPct val="0"/>
      </a:spcBef>
      <a:spcAft>
        <a:spcPct val="0"/>
      </a:spcAft>
      <a:defRPr sz="2400" kern="1200" baseline="-25000">
        <a:solidFill>
          <a:schemeClr val="tx1"/>
        </a:solidFill>
        <a:latin typeface="Arial" charset="0"/>
        <a:ea typeface="+mn-ea"/>
        <a:cs typeface="+mn-cs"/>
      </a:defRPr>
    </a:lvl5pPr>
    <a:lvl6pPr marL="2286000" algn="l" defTabSz="914400" rtl="0" eaLnBrk="1" latinLnBrk="0" hangingPunct="1">
      <a:defRPr sz="2400" kern="1200" baseline="-25000">
        <a:solidFill>
          <a:schemeClr val="tx1"/>
        </a:solidFill>
        <a:latin typeface="Arial" charset="0"/>
        <a:ea typeface="+mn-ea"/>
        <a:cs typeface="+mn-cs"/>
      </a:defRPr>
    </a:lvl6pPr>
    <a:lvl7pPr marL="2743200" algn="l" defTabSz="914400" rtl="0" eaLnBrk="1" latinLnBrk="0" hangingPunct="1">
      <a:defRPr sz="2400" kern="1200" baseline="-25000">
        <a:solidFill>
          <a:schemeClr val="tx1"/>
        </a:solidFill>
        <a:latin typeface="Arial" charset="0"/>
        <a:ea typeface="+mn-ea"/>
        <a:cs typeface="+mn-cs"/>
      </a:defRPr>
    </a:lvl7pPr>
    <a:lvl8pPr marL="3200400" algn="l" defTabSz="914400" rtl="0" eaLnBrk="1" latinLnBrk="0" hangingPunct="1">
      <a:defRPr sz="2400" kern="1200" baseline="-25000">
        <a:solidFill>
          <a:schemeClr val="tx1"/>
        </a:solidFill>
        <a:latin typeface="Arial" charset="0"/>
        <a:ea typeface="+mn-ea"/>
        <a:cs typeface="+mn-cs"/>
      </a:defRPr>
    </a:lvl8pPr>
    <a:lvl9pPr marL="3657600" algn="l" defTabSz="914400" rtl="0" eaLnBrk="1" latinLnBrk="0" hangingPunct="1">
      <a:defRPr sz="2400" kern="1200" baseline="-250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5A5B"/>
    <a:srgbClr val="1376BA"/>
    <a:srgbClr val="1C86C0"/>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15" autoAdjust="0"/>
    <p:restoredTop sz="95520" autoAdjust="0"/>
  </p:normalViewPr>
  <p:slideViewPr>
    <p:cSldViewPr>
      <p:cViewPr>
        <p:scale>
          <a:sx n="77" d="100"/>
          <a:sy n="77" d="100"/>
        </p:scale>
        <p:origin x="-390" y="-54"/>
      </p:cViewPr>
      <p:guideLst>
        <p:guide orient="horz" pos="2160"/>
        <p:guide pos="2880"/>
      </p:guideLst>
    </p:cSldViewPr>
  </p:slideViewPr>
  <p:outlineViewPr>
    <p:cViewPr>
      <p:scale>
        <a:sx n="33" d="100"/>
        <a:sy n="33" d="100"/>
      </p:scale>
      <p:origin x="0" y="2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aseline="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aseline="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vl1pPr>
          </a:lstStyle>
          <a:p>
            <a:fld id="{EE83BABC-4DD1-47C1-95E9-3F16ADAB4B56}" type="slidenum">
              <a:rPr lang="en-US"/>
              <a:pPr/>
              <a:t>‹#›</a:t>
            </a:fld>
            <a:endParaRPr lang="en-US"/>
          </a:p>
        </p:txBody>
      </p:sp>
    </p:spTree>
    <p:extLst>
      <p:ext uri="{BB962C8B-B14F-4D97-AF65-F5344CB8AC3E}">
        <p14:creationId xmlns:p14="http://schemas.microsoft.com/office/powerpoint/2010/main" val="28116192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9531EB-610B-41C7-A5AB-940F94923A00}"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01561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8E532-D2F9-4F64-9327-5EB9B0C74FEC}" type="slidenum">
              <a:rPr lang="en-US"/>
              <a:pPr/>
              <a:t>47</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61124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28725" y="1524000"/>
            <a:ext cx="7772400" cy="704850"/>
          </a:xfrm>
          <a:effectLst>
            <a:outerShdw algn="ctr" rotWithShape="0">
              <a:schemeClr val="bg2"/>
            </a:outerShdw>
          </a:effectLst>
        </p:spPr>
        <p:txBody>
          <a:bodyPr/>
          <a:lstStyle>
            <a:lvl1pPr algn="r">
              <a:defRPr sz="36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28725" y="2209800"/>
            <a:ext cx="7772400" cy="685800"/>
          </a:xfrm>
          <a:effectLst>
            <a:outerShdw algn="ctr" rotWithShape="0">
              <a:schemeClr val="bg2"/>
            </a:outerShdw>
          </a:effectLst>
        </p:spPr>
        <p:txBody>
          <a:bodyPr/>
          <a:lstStyle>
            <a:lvl1pPr marL="0" indent="0" algn="r">
              <a:buFontTx/>
              <a:buNone/>
              <a:defRPr sz="2400"/>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09800"/>
            <a:ext cx="18288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28700" y="2209800"/>
            <a:ext cx="53340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28700" y="2971800"/>
            <a:ext cx="35814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2971800"/>
            <a:ext cx="35814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28700" y="2209800"/>
            <a:ext cx="7315200" cy="715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28700" y="2971800"/>
            <a:ext cx="73152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rgbClr val="105A5B"/>
          </a:solidFill>
          <a:latin typeface="+mj-lt"/>
          <a:ea typeface="+mj-ea"/>
          <a:cs typeface="+mj-cs"/>
        </a:defRPr>
      </a:lvl1pPr>
      <a:lvl2pPr algn="l" rtl="0" eaLnBrk="1" fontAlgn="base" hangingPunct="1">
        <a:spcBef>
          <a:spcPct val="0"/>
        </a:spcBef>
        <a:spcAft>
          <a:spcPct val="0"/>
        </a:spcAft>
        <a:defRPr sz="4400">
          <a:solidFill>
            <a:srgbClr val="105A5B"/>
          </a:solidFill>
          <a:latin typeface="Microsoft Sans Serif" pitchFamily="34" charset="0"/>
        </a:defRPr>
      </a:lvl2pPr>
      <a:lvl3pPr algn="l" rtl="0" eaLnBrk="1" fontAlgn="base" hangingPunct="1">
        <a:spcBef>
          <a:spcPct val="0"/>
        </a:spcBef>
        <a:spcAft>
          <a:spcPct val="0"/>
        </a:spcAft>
        <a:defRPr sz="4400">
          <a:solidFill>
            <a:srgbClr val="105A5B"/>
          </a:solidFill>
          <a:latin typeface="Microsoft Sans Serif" pitchFamily="34" charset="0"/>
        </a:defRPr>
      </a:lvl3pPr>
      <a:lvl4pPr algn="l" rtl="0" eaLnBrk="1" fontAlgn="base" hangingPunct="1">
        <a:spcBef>
          <a:spcPct val="0"/>
        </a:spcBef>
        <a:spcAft>
          <a:spcPct val="0"/>
        </a:spcAft>
        <a:defRPr sz="4400">
          <a:solidFill>
            <a:srgbClr val="105A5B"/>
          </a:solidFill>
          <a:latin typeface="Microsoft Sans Serif" pitchFamily="34" charset="0"/>
        </a:defRPr>
      </a:lvl4pPr>
      <a:lvl5pPr algn="l" rtl="0" eaLnBrk="1" fontAlgn="base" hangingPunct="1">
        <a:spcBef>
          <a:spcPct val="0"/>
        </a:spcBef>
        <a:spcAft>
          <a:spcPct val="0"/>
        </a:spcAft>
        <a:defRPr sz="4400">
          <a:solidFill>
            <a:srgbClr val="105A5B"/>
          </a:solidFill>
          <a:latin typeface="Microsoft Sans Serif" pitchFamily="34" charset="0"/>
        </a:defRPr>
      </a:lvl5pPr>
      <a:lvl6pPr marL="457200" algn="l" rtl="0" eaLnBrk="1" fontAlgn="base" hangingPunct="1">
        <a:spcBef>
          <a:spcPct val="0"/>
        </a:spcBef>
        <a:spcAft>
          <a:spcPct val="0"/>
        </a:spcAft>
        <a:defRPr sz="4400">
          <a:solidFill>
            <a:srgbClr val="105A5B"/>
          </a:solidFill>
          <a:latin typeface="Microsoft Sans Serif" pitchFamily="34" charset="0"/>
        </a:defRPr>
      </a:lvl6pPr>
      <a:lvl7pPr marL="914400" algn="l" rtl="0" eaLnBrk="1" fontAlgn="base" hangingPunct="1">
        <a:spcBef>
          <a:spcPct val="0"/>
        </a:spcBef>
        <a:spcAft>
          <a:spcPct val="0"/>
        </a:spcAft>
        <a:defRPr sz="4400">
          <a:solidFill>
            <a:srgbClr val="105A5B"/>
          </a:solidFill>
          <a:latin typeface="Microsoft Sans Serif" pitchFamily="34" charset="0"/>
        </a:defRPr>
      </a:lvl7pPr>
      <a:lvl8pPr marL="1371600" algn="l" rtl="0" eaLnBrk="1" fontAlgn="base" hangingPunct="1">
        <a:spcBef>
          <a:spcPct val="0"/>
        </a:spcBef>
        <a:spcAft>
          <a:spcPct val="0"/>
        </a:spcAft>
        <a:defRPr sz="4400">
          <a:solidFill>
            <a:srgbClr val="105A5B"/>
          </a:solidFill>
          <a:latin typeface="Microsoft Sans Serif" pitchFamily="34" charset="0"/>
        </a:defRPr>
      </a:lvl8pPr>
      <a:lvl9pPr marL="1828800" algn="l" rtl="0" eaLnBrk="1" fontAlgn="base" hangingPunct="1">
        <a:spcBef>
          <a:spcPct val="0"/>
        </a:spcBef>
        <a:spcAft>
          <a:spcPct val="0"/>
        </a:spcAft>
        <a:defRPr sz="4400">
          <a:solidFill>
            <a:srgbClr val="105A5B"/>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rgbClr val="105A5B"/>
          </a:solidFill>
          <a:latin typeface="+mn-lt"/>
          <a:ea typeface="+mn-ea"/>
          <a:cs typeface="+mn-cs"/>
        </a:defRPr>
      </a:lvl1pPr>
      <a:lvl2pPr marL="742950" indent="-285750" algn="l" rtl="0" eaLnBrk="1" fontAlgn="base" hangingPunct="1">
        <a:spcBef>
          <a:spcPct val="20000"/>
        </a:spcBef>
        <a:spcAft>
          <a:spcPct val="0"/>
        </a:spcAft>
        <a:buChar char="–"/>
        <a:defRPr sz="2800">
          <a:solidFill>
            <a:srgbClr val="105A5B"/>
          </a:solidFill>
          <a:latin typeface="+mn-lt"/>
        </a:defRPr>
      </a:lvl2pPr>
      <a:lvl3pPr marL="1143000" indent="-228600" algn="l" rtl="0" eaLnBrk="1" fontAlgn="base" hangingPunct="1">
        <a:spcBef>
          <a:spcPct val="20000"/>
        </a:spcBef>
        <a:spcAft>
          <a:spcPct val="0"/>
        </a:spcAft>
        <a:buChar char="•"/>
        <a:defRPr sz="2400">
          <a:solidFill>
            <a:srgbClr val="105A5B"/>
          </a:solidFill>
          <a:latin typeface="+mn-lt"/>
        </a:defRPr>
      </a:lvl3pPr>
      <a:lvl4pPr marL="1600200" indent="-228600" algn="l" rtl="0" eaLnBrk="1" fontAlgn="base" hangingPunct="1">
        <a:spcBef>
          <a:spcPct val="20000"/>
        </a:spcBef>
        <a:spcAft>
          <a:spcPct val="0"/>
        </a:spcAft>
        <a:buChar char="–"/>
        <a:defRPr sz="2000">
          <a:solidFill>
            <a:srgbClr val="105A5B"/>
          </a:solidFill>
          <a:latin typeface="+mn-lt"/>
        </a:defRPr>
      </a:lvl4pPr>
      <a:lvl5pPr marL="2057400" indent="-228600" algn="l" rtl="0" eaLnBrk="1" fontAlgn="base" hangingPunct="1">
        <a:spcBef>
          <a:spcPct val="20000"/>
        </a:spcBef>
        <a:spcAft>
          <a:spcPct val="0"/>
        </a:spcAft>
        <a:buChar char="»"/>
        <a:defRPr sz="2000">
          <a:solidFill>
            <a:srgbClr val="105A5B"/>
          </a:solidFill>
          <a:latin typeface="+mn-lt"/>
        </a:defRPr>
      </a:lvl5pPr>
      <a:lvl6pPr marL="2514600" indent="-228600" algn="l" rtl="0" eaLnBrk="1" fontAlgn="base" hangingPunct="1">
        <a:spcBef>
          <a:spcPct val="20000"/>
        </a:spcBef>
        <a:spcAft>
          <a:spcPct val="0"/>
        </a:spcAft>
        <a:buChar char="»"/>
        <a:defRPr sz="2000">
          <a:solidFill>
            <a:srgbClr val="105A5B"/>
          </a:solidFill>
          <a:latin typeface="+mn-lt"/>
        </a:defRPr>
      </a:lvl6pPr>
      <a:lvl7pPr marL="2971800" indent="-228600" algn="l" rtl="0" eaLnBrk="1" fontAlgn="base" hangingPunct="1">
        <a:spcBef>
          <a:spcPct val="20000"/>
        </a:spcBef>
        <a:spcAft>
          <a:spcPct val="0"/>
        </a:spcAft>
        <a:buChar char="»"/>
        <a:defRPr sz="2000">
          <a:solidFill>
            <a:srgbClr val="105A5B"/>
          </a:solidFill>
          <a:latin typeface="+mn-lt"/>
        </a:defRPr>
      </a:lvl7pPr>
      <a:lvl8pPr marL="3429000" indent="-228600" algn="l" rtl="0" eaLnBrk="1" fontAlgn="base" hangingPunct="1">
        <a:spcBef>
          <a:spcPct val="20000"/>
        </a:spcBef>
        <a:spcAft>
          <a:spcPct val="0"/>
        </a:spcAft>
        <a:buChar char="»"/>
        <a:defRPr sz="2000">
          <a:solidFill>
            <a:srgbClr val="105A5B"/>
          </a:solidFill>
          <a:latin typeface="+mn-lt"/>
        </a:defRPr>
      </a:lvl8pPr>
      <a:lvl9pPr marL="3886200" indent="-228600" algn="l" rtl="0" eaLnBrk="1" fontAlgn="base" hangingPunct="1">
        <a:spcBef>
          <a:spcPct val="20000"/>
        </a:spcBef>
        <a:spcAft>
          <a:spcPct val="0"/>
        </a:spcAft>
        <a:buChar char="»"/>
        <a:defRPr sz="2000">
          <a:solidFill>
            <a:srgbClr val="105A5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Evidenced-basedmedicineUpToDate.mp4"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286250" y="1724025"/>
            <a:ext cx="4648200" cy="704850"/>
          </a:xfrm>
        </p:spPr>
        <p:txBody>
          <a:bodyPr/>
          <a:lstStyle/>
          <a:p>
            <a:pPr algn="ctr"/>
            <a:r>
              <a:rPr lang="en-US" sz="4800" dirty="0" smtClean="0">
                <a:latin typeface="Times New Roman" panose="02020603050405020304" pitchFamily="18" charset="0"/>
                <a:cs typeface="Times New Roman" panose="02020603050405020304" pitchFamily="18" charset="0"/>
              </a:rPr>
              <a:t>UpToDate  </a:t>
            </a:r>
            <a:endParaRPr lang="en-US" sz="4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a:effectLst/>
        </p:spPr>
      </p:pic>
      <p:sp>
        <p:nvSpPr>
          <p:cNvPr id="6" name="Up Arrow 5"/>
          <p:cNvSpPr/>
          <p:nvPr/>
        </p:nvSpPr>
        <p:spPr bwMode="auto">
          <a:xfrm>
            <a:off x="8153400" y="533400"/>
            <a:ext cx="342900" cy="1295400"/>
          </a:xfrm>
          <a:prstGeom prst="upArrow">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25000" smtClean="0">
              <a:ln>
                <a:noFill/>
              </a:ln>
              <a:solidFill>
                <a:schemeClr val="tx1"/>
              </a:solidFill>
              <a:effectLst/>
              <a:latin typeface="Arial" charset="0"/>
            </a:endParaRPr>
          </a:p>
        </p:txBody>
      </p:sp>
      <p:sp>
        <p:nvSpPr>
          <p:cNvPr id="7" name="Oval 6"/>
          <p:cNvSpPr/>
          <p:nvPr/>
        </p:nvSpPr>
        <p:spPr bwMode="auto">
          <a:xfrm>
            <a:off x="7696200" y="0"/>
            <a:ext cx="1219200" cy="4572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25000" smtClean="0">
              <a:ln>
                <a:noFill/>
              </a:ln>
              <a:solidFill>
                <a:schemeClr val="tx1"/>
              </a:solidFill>
              <a:effectLst/>
              <a:latin typeface="Arial" charset="0"/>
            </a:endParaRPr>
          </a:p>
        </p:txBody>
      </p:sp>
    </p:spTree>
    <p:extLst>
      <p:ext uri="{BB962C8B-B14F-4D97-AF65-F5344CB8AC3E}">
        <p14:creationId xmlns:p14="http://schemas.microsoft.com/office/powerpoint/2010/main" val="1556399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cstate="print"/>
          <a:srcRect/>
          <a:stretch>
            <a:fillRect/>
          </a:stretch>
        </p:blipFill>
        <p:spPr bwMode="auto">
          <a:xfrm>
            <a:off x="0" y="0"/>
            <a:ext cx="9144000" cy="6324600"/>
          </a:xfrm>
          <a:prstGeom prst="rect">
            <a:avLst/>
          </a:prstGeom>
          <a:noFill/>
          <a:ln w="9525">
            <a:noFill/>
            <a:miter lim="800000"/>
            <a:headEnd/>
            <a:tailEnd/>
          </a:ln>
          <a:effectLst/>
        </p:spPr>
      </p:pic>
      <p:sp>
        <p:nvSpPr>
          <p:cNvPr id="5" name="Up Arrow 4"/>
          <p:cNvSpPr/>
          <p:nvPr/>
        </p:nvSpPr>
        <p:spPr bwMode="auto">
          <a:xfrm>
            <a:off x="5105400" y="2743200"/>
            <a:ext cx="228600" cy="152400"/>
          </a:xfrm>
          <a:prstGeom prst="upArrow">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25000" smtClean="0">
              <a:ln>
                <a:noFill/>
              </a:ln>
              <a:solidFill>
                <a:schemeClr val="tx1"/>
              </a:solidFill>
              <a:effectLst/>
              <a:latin typeface="Arial" charset="0"/>
            </a:endParaRPr>
          </a:p>
        </p:txBody>
      </p:sp>
      <p:pic>
        <p:nvPicPr>
          <p:cNvPr id="7" name="Picture 2" descr="C:\Users\ASUS\Desktop\Untitled.png"/>
          <p:cNvPicPr>
            <a:picLocks noChangeAspect="1" noChangeArrowheads="1"/>
          </p:cNvPicPr>
          <p:nvPr/>
        </p:nvPicPr>
        <p:blipFill>
          <a:blip r:embed="rId3" cstate="print"/>
          <a:srcRect/>
          <a:stretch>
            <a:fillRect/>
          </a:stretch>
        </p:blipFill>
        <p:spPr bwMode="auto">
          <a:xfrm>
            <a:off x="0" y="6381750"/>
            <a:ext cx="1828800" cy="476250"/>
          </a:xfrm>
          <a:prstGeom prst="rect">
            <a:avLst/>
          </a:prstGeom>
          <a:noFill/>
        </p:spPr>
      </p:pic>
    </p:spTree>
    <p:extLst>
      <p:ext uri="{BB962C8B-B14F-4D97-AF65-F5344CB8AC3E}">
        <p14:creationId xmlns:p14="http://schemas.microsoft.com/office/powerpoint/2010/main" val="3443736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p:cNvPicPr>
            <a:picLocks noChangeAspect="1" noChangeArrowheads="1"/>
          </p:cNvPicPr>
          <p:nvPr/>
        </p:nvPicPr>
        <p:blipFill>
          <a:blip r:embed="rId2" cstate="print"/>
          <a:srcRect/>
          <a:stretch>
            <a:fillRect/>
          </a:stretch>
        </p:blipFill>
        <p:spPr bwMode="auto">
          <a:xfrm>
            <a:off x="0" y="0"/>
            <a:ext cx="9143999" cy="6457950"/>
          </a:xfrm>
          <a:prstGeom prst="rect">
            <a:avLst/>
          </a:prstGeom>
          <a:noFill/>
          <a:ln w="9525">
            <a:noFill/>
            <a:miter lim="800000"/>
            <a:headEnd/>
            <a:tailEnd/>
          </a:ln>
          <a:effectLst/>
        </p:spPr>
      </p:pic>
      <p:sp>
        <p:nvSpPr>
          <p:cNvPr id="7" name="Oval 6"/>
          <p:cNvSpPr/>
          <p:nvPr/>
        </p:nvSpPr>
        <p:spPr bwMode="auto">
          <a:xfrm>
            <a:off x="8001000" y="1143000"/>
            <a:ext cx="1143000" cy="3810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8" name="Oval 7"/>
          <p:cNvSpPr/>
          <p:nvPr/>
        </p:nvSpPr>
        <p:spPr bwMode="auto">
          <a:xfrm>
            <a:off x="914400" y="3124200"/>
            <a:ext cx="2667000" cy="4572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9" name="Round Diagonal Corner Rectangle 8"/>
          <p:cNvSpPr/>
          <p:nvPr/>
        </p:nvSpPr>
        <p:spPr>
          <a:xfrm>
            <a:off x="0" y="1447800"/>
            <a:ext cx="1132114" cy="1524000"/>
          </a:xfrm>
          <a:prstGeom prst="round2DiagRect">
            <a:avLst/>
          </a:prstGeom>
          <a:solidFill>
            <a:srgbClr val="FFC000">
              <a:alpha val="3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5105400" y="1219200"/>
            <a:ext cx="2133600" cy="5029200"/>
          </a:xfrm>
          <a:prstGeom prst="round2DiagRect">
            <a:avLst/>
          </a:prstGeom>
          <a:solidFill>
            <a:srgbClr val="FFC000">
              <a:alpha val="3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edg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 y="0"/>
            <a:ext cx="9156363" cy="6324600"/>
          </a:xfrm>
          <a:prstGeom prst="rect">
            <a:avLst/>
          </a:prstGeom>
          <a:noFill/>
          <a:ln w="9525">
            <a:noFill/>
            <a:miter lim="800000"/>
            <a:headEnd/>
            <a:tailEnd/>
          </a:ln>
          <a:effectLst/>
        </p:spPr>
      </p:pic>
      <p:sp>
        <p:nvSpPr>
          <p:cNvPr id="5" name="Oval 4"/>
          <p:cNvSpPr/>
          <p:nvPr/>
        </p:nvSpPr>
        <p:spPr bwMode="auto">
          <a:xfrm>
            <a:off x="8305800" y="1143000"/>
            <a:ext cx="304800" cy="3048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6" name="Rounded Rectangle 5"/>
          <p:cNvSpPr/>
          <p:nvPr/>
        </p:nvSpPr>
        <p:spPr>
          <a:xfrm>
            <a:off x="1828800" y="5334000"/>
            <a:ext cx="3214255" cy="1122219"/>
          </a:xfrm>
          <a:prstGeom prst="roundRect">
            <a:avLst/>
          </a:prstGeom>
          <a:ln>
            <a:noFill/>
          </a:ln>
          <a:effectLst>
            <a:reflection blurRad="6350" stA="50000" endA="300" endPos="38500" dist="50800" dir="5400000" sy="-100000" algn="bl" rotWithShape="0"/>
          </a:effectLst>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en-US" b="1" dirty="0" smtClean="0"/>
              <a:t>Quick links to get you to the information you need</a:t>
            </a:r>
            <a:endParaRPr lang="en-US" b="1" dirty="0"/>
          </a:p>
        </p:txBody>
      </p:sp>
      <p:sp>
        <p:nvSpPr>
          <p:cNvPr id="9" name="Oval 8"/>
          <p:cNvSpPr/>
          <p:nvPr/>
        </p:nvSpPr>
        <p:spPr bwMode="auto">
          <a:xfrm>
            <a:off x="5791200" y="5181600"/>
            <a:ext cx="457200" cy="3810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1" y="0"/>
            <a:ext cx="9144000" cy="6477000"/>
          </a:xfrm>
          <a:prstGeom prst="rect">
            <a:avLst/>
          </a:prstGeom>
          <a:noFill/>
          <a:ln w="9525">
            <a:noFill/>
            <a:miter lim="800000"/>
            <a:headEnd/>
            <a:tailEnd/>
          </a:ln>
          <a:effectLst/>
        </p:spPr>
      </p:pic>
      <p:sp>
        <p:nvSpPr>
          <p:cNvPr id="5" name="Round Diagonal Corner Rectangle 4"/>
          <p:cNvSpPr/>
          <p:nvPr/>
        </p:nvSpPr>
        <p:spPr>
          <a:xfrm>
            <a:off x="2286000" y="1981200"/>
            <a:ext cx="6400800" cy="1828800"/>
          </a:xfrm>
          <a:prstGeom prst="round2DiagRect">
            <a:avLst>
              <a:gd name="adj1" fmla="val 16667"/>
              <a:gd name="adj2" fmla="val 8967"/>
            </a:avLst>
          </a:prstGeom>
          <a:solidFill>
            <a:srgbClr val="FFC000">
              <a:alpha val="35000"/>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Rounded Rectangle 6"/>
          <p:cNvSpPr/>
          <p:nvPr/>
        </p:nvSpPr>
        <p:spPr>
          <a:xfrm>
            <a:off x="4953000" y="4267200"/>
            <a:ext cx="3757306" cy="1828800"/>
          </a:xfrm>
          <a:prstGeom prst="roundRect">
            <a:avLst/>
          </a:prstGeom>
          <a:ln>
            <a:noFill/>
          </a:ln>
          <a:effectLst>
            <a:outerShdw blurRad="190500" dist="228600" dir="2700000" algn="ctr">
              <a:srgbClr val="000000">
                <a:alpha val="30000"/>
              </a:srgbClr>
            </a:outerShdw>
            <a:reflection blurRad="6350" stA="50000" endA="300" endPos="38500" dist="508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en-US" b="1" dirty="0" smtClean="0"/>
              <a:t>Based on the body of evidence, and the expertise of the leading specialty experts we make graded recommendations on the next course of action</a:t>
            </a:r>
            <a:endParaRPr lang="en-US" b="1" dirty="0"/>
          </a:p>
        </p:txBody>
      </p:sp>
      <p:sp>
        <p:nvSpPr>
          <p:cNvPr id="8" name="Oval 7"/>
          <p:cNvSpPr/>
          <p:nvPr/>
        </p:nvSpPr>
        <p:spPr bwMode="auto">
          <a:xfrm>
            <a:off x="7162800" y="2286000"/>
            <a:ext cx="609600" cy="3810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9" name="Oval 8"/>
          <p:cNvSpPr/>
          <p:nvPr/>
        </p:nvSpPr>
        <p:spPr bwMode="auto">
          <a:xfrm>
            <a:off x="2286000" y="3200400"/>
            <a:ext cx="685800" cy="3048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noChangeArrowheads="1"/>
          </p:cNvPicPr>
          <p:nvPr/>
        </p:nvPicPr>
        <p:blipFill>
          <a:blip r:embed="rId2" cstate="print"/>
          <a:srcRect l="1452" t="20850" r="1452" b="2805"/>
          <a:stretch>
            <a:fillRect/>
          </a:stretch>
        </p:blipFill>
        <p:spPr bwMode="auto">
          <a:xfrm>
            <a:off x="990600" y="1905000"/>
            <a:ext cx="7717971" cy="4664708"/>
          </a:xfrm>
          <a:prstGeom prst="rect">
            <a:avLst/>
          </a:prstGeom>
          <a:ln>
            <a:noFill/>
          </a:ln>
          <a:effectLst>
            <a:outerShdw blurRad="292100" dist="139700" dir="2700000" algn="tl" rotWithShape="0">
              <a:srgbClr val="333333">
                <a:alpha val="65000"/>
              </a:srgbClr>
            </a:outerShdw>
          </a:effectLst>
        </p:spPr>
      </p:pic>
      <p:pic>
        <p:nvPicPr>
          <p:cNvPr id="5" name="Picture 4" descr="GRADE logo.gif">
            <a:hlinkClick r:id="rId3" action="ppaction://hlinkfile"/>
          </p:cNvPr>
          <p:cNvPicPr>
            <a:picLocks noChangeAspect="1"/>
          </p:cNvPicPr>
          <p:nvPr/>
        </p:nvPicPr>
        <p:blipFill>
          <a:blip r:embed="rId4" cstate="print"/>
          <a:srcRect t="23636" b="18909"/>
          <a:stretch>
            <a:fillRect/>
          </a:stretch>
        </p:blipFill>
        <p:spPr>
          <a:xfrm>
            <a:off x="4495799" y="1066800"/>
            <a:ext cx="3966741" cy="162790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0" y="0"/>
            <a:ext cx="9144000" cy="6481763"/>
          </a:xfrm>
          <a:prstGeom prst="rect">
            <a:avLst/>
          </a:prstGeom>
          <a:noFill/>
          <a:ln w="9525">
            <a:noFill/>
            <a:miter lim="800000"/>
            <a:headEnd/>
            <a:tailEnd/>
          </a:ln>
          <a:effectLst/>
        </p:spPr>
      </p:pic>
      <p:sp>
        <p:nvSpPr>
          <p:cNvPr id="5" name="Rounded Rectangle 4"/>
          <p:cNvSpPr/>
          <p:nvPr/>
        </p:nvSpPr>
        <p:spPr>
          <a:xfrm>
            <a:off x="5236792" y="4953000"/>
            <a:ext cx="3214255" cy="1170025"/>
          </a:xfrm>
          <a:prstGeom prst="roundRect">
            <a:avLst/>
          </a:prstGeom>
          <a:ln>
            <a:noFill/>
          </a:ln>
          <a:effectLst>
            <a:outerShdw blurRad="190500" dist="228600" dir="2700000" algn="ctr">
              <a:srgbClr val="000000">
                <a:alpha val="30000"/>
              </a:srgbClr>
            </a:outerShdw>
            <a:reflection blurRad="6350" stA="50000" endA="300" endPos="38500" dist="508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en-US" b="1" dirty="0" smtClean="0"/>
              <a:t>Full prescription guidance available + a drug interaction program</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0" y="-112498"/>
            <a:ext cx="9144000" cy="6579973"/>
          </a:xfrm>
          <a:prstGeom prst="rect">
            <a:avLst/>
          </a:prstGeom>
          <a:noFill/>
          <a:ln w="9525">
            <a:noFill/>
            <a:miter lim="800000"/>
            <a:headEnd/>
            <a:tailEnd/>
          </a:ln>
          <a:effectLst/>
        </p:spPr>
      </p:pic>
      <p:sp>
        <p:nvSpPr>
          <p:cNvPr id="5" name="Round Diagonal Corner Rectangle 4"/>
          <p:cNvSpPr/>
          <p:nvPr/>
        </p:nvSpPr>
        <p:spPr>
          <a:xfrm flipV="1">
            <a:off x="0" y="4495800"/>
            <a:ext cx="1077686" cy="304800"/>
          </a:xfrm>
          <a:prstGeom prst="round2DiagRect">
            <a:avLst>
              <a:gd name="adj1" fmla="val 16667"/>
              <a:gd name="adj2" fmla="val 50000"/>
            </a:avLst>
          </a:prstGeom>
          <a:solidFill>
            <a:srgbClr val="FFC000">
              <a:alpha val="35000"/>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 name="Oval 5"/>
          <p:cNvSpPr/>
          <p:nvPr/>
        </p:nvSpPr>
        <p:spPr bwMode="auto">
          <a:xfrm>
            <a:off x="4419600" y="2895600"/>
            <a:ext cx="609600" cy="4572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cstate="print"/>
          <a:srcRect/>
          <a:stretch>
            <a:fillRect/>
          </a:stretch>
        </p:blipFill>
        <p:spPr bwMode="auto">
          <a:xfrm>
            <a:off x="0" y="0"/>
            <a:ext cx="9144000" cy="6400800"/>
          </a:xfrm>
          <a:prstGeom prst="rect">
            <a:avLst/>
          </a:prstGeom>
          <a:noFill/>
          <a:ln w="9525">
            <a:noFill/>
            <a:miter lim="800000"/>
            <a:headEnd/>
            <a:tailEnd/>
          </a:ln>
          <a:effectLst/>
        </p:spPr>
      </p:pic>
      <p:sp>
        <p:nvSpPr>
          <p:cNvPr id="6" name="Down Arrow 5"/>
          <p:cNvSpPr/>
          <p:nvPr/>
        </p:nvSpPr>
        <p:spPr>
          <a:xfrm>
            <a:off x="7010400" y="1524000"/>
            <a:ext cx="1262742" cy="4343400"/>
          </a:xfrm>
          <a:prstGeom prst="downArrow">
            <a:avLst/>
          </a:prstGeom>
          <a:solidFill>
            <a:srgbClr val="FFC000">
              <a:alpha val="35000"/>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1000"/>
                                        <p:tgtEl>
                                          <p:spTgt spid="6"/>
                                        </p:tgtEl>
                                      </p:cBhvr>
                                    </p:animEffect>
                                    <p:set>
                                      <p:cBhvr>
                                        <p:cTn id="12"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1" y="0"/>
            <a:ext cx="9144000" cy="6472239"/>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l="3742" t="24010" r="2925" b="3182"/>
          <a:stretch>
            <a:fillRect/>
          </a:stretch>
        </p:blipFill>
        <p:spPr bwMode="auto">
          <a:xfrm>
            <a:off x="5105400" y="1524000"/>
            <a:ext cx="3733800" cy="4452257"/>
          </a:xfrm>
          <a:prstGeom prst="rect">
            <a:avLst/>
          </a:prstGeom>
          <a:ln>
            <a:noFill/>
          </a:ln>
          <a:effectLst>
            <a:outerShdw blurRad="292100" dist="139700" dir="2700000" algn="tl" rotWithShape="0">
              <a:srgbClr val="333333">
                <a:alpha val="65000"/>
              </a:srgbClr>
            </a:outerShdw>
          </a:effectLst>
        </p:spPr>
      </p:pic>
      <p:sp>
        <p:nvSpPr>
          <p:cNvPr id="9" name="Round Diagonal Corner Rectangle 8"/>
          <p:cNvSpPr/>
          <p:nvPr/>
        </p:nvSpPr>
        <p:spPr>
          <a:xfrm>
            <a:off x="4876800" y="2286000"/>
            <a:ext cx="3657600" cy="3733800"/>
          </a:xfrm>
          <a:prstGeom prst="round2DiagRect">
            <a:avLst>
              <a:gd name="adj1" fmla="val 16667"/>
              <a:gd name="adj2" fmla="val 50000"/>
            </a:avLst>
          </a:prstGeom>
          <a:solidFill>
            <a:srgbClr val="FFC000">
              <a:alpha val="35000"/>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0" fill="hold" grpId="1" nodeType="clickEffect">
                                  <p:stCondLst>
                                    <p:cond delay="0"/>
                                  </p:stCondLst>
                                  <p:childTnLst>
                                    <p:anim calcmode="lin" valueType="num">
                                      <p:cBhvr>
                                        <p:cTn id="18" dur="500"/>
                                        <p:tgtEl>
                                          <p:spTgt spid="9"/>
                                        </p:tgtEl>
                                        <p:attrNameLst>
                                          <p:attrName>ppt_w</p:attrName>
                                        </p:attrNameLst>
                                      </p:cBhvr>
                                      <p:tavLst>
                                        <p:tav tm="0">
                                          <p:val>
                                            <p:strVal val="ppt_w"/>
                                          </p:val>
                                        </p:tav>
                                        <p:tav tm="100000">
                                          <p:val>
                                            <p:fltVal val="0"/>
                                          </p:val>
                                        </p:tav>
                                      </p:tavLst>
                                    </p:anim>
                                    <p:anim calcmode="lin" valueType="num">
                                      <p:cBhvr>
                                        <p:cTn id="19" dur="500"/>
                                        <p:tgtEl>
                                          <p:spTgt spid="9"/>
                                        </p:tgtEl>
                                        <p:attrNameLst>
                                          <p:attrName>ppt_h</p:attrName>
                                        </p:attrNameLst>
                                      </p:cBhvr>
                                      <p:tavLst>
                                        <p:tav tm="0">
                                          <p:val>
                                            <p:strVal val="ppt_h"/>
                                          </p:val>
                                        </p:tav>
                                        <p:tav tm="100000">
                                          <p:val>
                                            <p:fltVal val="0"/>
                                          </p:val>
                                        </p:tav>
                                      </p:tavLst>
                                    </p:anim>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38400"/>
            <a:ext cx="7315200" cy="3733800"/>
          </a:xfrm>
        </p:spPr>
        <p:txBody>
          <a:bodyPr/>
          <a:lstStyle/>
          <a:p>
            <a:pPr marL="0" indent="0" algn="just" rtl="1">
              <a:lnSpc>
                <a:spcPct val="200000"/>
              </a:lnSpc>
              <a:buNone/>
            </a:pPr>
            <a:r>
              <a:rPr lang="fa-IR" sz="2000" dirty="0">
                <a:solidFill>
                  <a:schemeClr val="tx1">
                    <a:lumMod val="50000"/>
                  </a:schemeClr>
                </a:solidFill>
                <a:cs typeface="B Nazanin" panose="00000400000000000000" pitchFamily="2" charset="-78"/>
              </a:rPr>
              <a:t>کمپانی</a:t>
            </a:r>
            <a:r>
              <a:rPr lang="en-US" sz="2000" dirty="0" err="1">
                <a:solidFill>
                  <a:schemeClr val="tx1">
                    <a:lumMod val="50000"/>
                  </a:schemeClr>
                </a:solidFill>
                <a:latin typeface="Times New Roman" panose="02020603050405020304" pitchFamily="18" charset="0"/>
                <a:cs typeface="B Nazanin" panose="00000400000000000000" pitchFamily="2" charset="-78"/>
              </a:rPr>
              <a:t>UpToDate</a:t>
            </a:r>
            <a:r>
              <a:rPr lang="en-US" sz="2000" dirty="0">
                <a:solidFill>
                  <a:schemeClr val="tx1">
                    <a:lumMod val="50000"/>
                  </a:schemeClr>
                </a:solidFill>
                <a:cs typeface="B Nazanin" panose="00000400000000000000" pitchFamily="2" charset="-78"/>
              </a:rPr>
              <a:t> </a:t>
            </a:r>
            <a:r>
              <a:rPr lang="fa-IR" sz="2000" dirty="0">
                <a:solidFill>
                  <a:schemeClr val="tx1">
                    <a:lumMod val="50000"/>
                  </a:schemeClr>
                </a:solidFill>
                <a:cs typeface="B Nazanin" panose="00000400000000000000" pitchFamily="2" charset="-78"/>
              </a:rPr>
              <a:t> در سال 1992 توسط دکتر </a:t>
            </a:r>
            <a:r>
              <a:rPr lang="en-US" sz="2000" dirty="0">
                <a:solidFill>
                  <a:schemeClr val="tx1">
                    <a:lumMod val="50000"/>
                  </a:schemeClr>
                </a:solidFill>
                <a:latin typeface="Times New Roman" panose="02020603050405020304" pitchFamily="18" charset="0"/>
                <a:cs typeface="B Nazanin" panose="00000400000000000000" pitchFamily="2" charset="-78"/>
              </a:rPr>
              <a:t>Burton D. Rose</a:t>
            </a:r>
            <a:r>
              <a:rPr lang="fa-IR" sz="2000" dirty="0">
                <a:solidFill>
                  <a:schemeClr val="tx1">
                    <a:lumMod val="50000"/>
                  </a:schemeClr>
                </a:solidFill>
                <a:latin typeface="Times New Roman" panose="02020603050405020304" pitchFamily="18" charset="0"/>
                <a:cs typeface="B Nazanin" panose="00000400000000000000" pitchFamily="2" charset="-78"/>
              </a:rPr>
              <a:t> </a:t>
            </a:r>
            <a:r>
              <a:rPr lang="fa-IR" sz="2000" dirty="0">
                <a:solidFill>
                  <a:schemeClr val="tx1">
                    <a:lumMod val="50000"/>
                  </a:schemeClr>
                </a:solidFill>
                <a:cs typeface="B Nazanin" panose="00000400000000000000" pitchFamily="2" charset="-78"/>
              </a:rPr>
              <a:t>و با همکاری دکتر </a:t>
            </a:r>
            <a:r>
              <a:rPr lang="en-US" sz="2000" dirty="0">
                <a:solidFill>
                  <a:schemeClr val="tx1">
                    <a:lumMod val="50000"/>
                  </a:schemeClr>
                </a:solidFill>
                <a:latin typeface="Times New Roman" panose="02020603050405020304" pitchFamily="18" charset="0"/>
                <a:cs typeface="B Nazanin" panose="00000400000000000000" pitchFamily="2" charset="-78"/>
              </a:rPr>
              <a:t>Joseph Rush </a:t>
            </a:r>
            <a:r>
              <a:rPr lang="fa-IR" sz="2000" dirty="0">
                <a:solidFill>
                  <a:schemeClr val="tx1">
                    <a:lumMod val="50000"/>
                  </a:schemeClr>
                </a:solidFill>
                <a:latin typeface="Times New Roman" panose="02020603050405020304" pitchFamily="18" charset="0"/>
                <a:cs typeface="B Nazanin" panose="00000400000000000000" pitchFamily="2" charset="-78"/>
              </a:rPr>
              <a:t> </a:t>
            </a:r>
            <a:r>
              <a:rPr lang="fa-IR" sz="2000" dirty="0">
                <a:solidFill>
                  <a:schemeClr val="tx1">
                    <a:lumMod val="50000"/>
                  </a:schemeClr>
                </a:solidFill>
                <a:cs typeface="B Nazanin" panose="00000400000000000000" pitchFamily="2" charset="-78"/>
              </a:rPr>
              <a:t>راه اندازی شده است</a:t>
            </a:r>
            <a:r>
              <a:rPr lang="fa-IR" sz="2000" dirty="0" smtClean="0">
                <a:solidFill>
                  <a:schemeClr val="tx1">
                    <a:lumMod val="50000"/>
                  </a:schemeClr>
                </a:solidFill>
                <a:cs typeface="B Nazanin" panose="00000400000000000000" pitchFamily="2" charset="-78"/>
              </a:rPr>
              <a:t>.</a:t>
            </a:r>
            <a:endParaRPr lang="fa-IR" sz="2000" dirty="0" smtClean="0">
              <a:solidFill>
                <a:schemeClr val="tx1">
                  <a:lumMod val="50000"/>
                </a:schemeClr>
              </a:solidFill>
              <a:latin typeface="Times New Roman" panose="02020603050405020304" pitchFamily="18" charset="0"/>
              <a:cs typeface="B Nazanin" panose="00000400000000000000" pitchFamily="2" charset="-78"/>
            </a:endParaRPr>
          </a:p>
          <a:p>
            <a:pPr marL="0" indent="0" algn="just" rtl="1">
              <a:lnSpc>
                <a:spcPct val="200000"/>
              </a:lnSpc>
              <a:buNone/>
            </a:pPr>
            <a:r>
              <a:rPr lang="en-US" sz="2000" dirty="0" err="1" smtClean="0">
                <a:solidFill>
                  <a:schemeClr val="tx1">
                    <a:lumMod val="50000"/>
                  </a:schemeClr>
                </a:solidFill>
                <a:latin typeface="Times New Roman" panose="02020603050405020304" pitchFamily="18" charset="0"/>
                <a:cs typeface="B Nazanin" panose="00000400000000000000" pitchFamily="2" charset="-78"/>
              </a:rPr>
              <a:t>UpToDate</a:t>
            </a:r>
            <a:r>
              <a:rPr lang="fa-IR" sz="2000" dirty="0" smtClean="0">
                <a:solidFill>
                  <a:schemeClr val="tx1">
                    <a:lumMod val="50000"/>
                  </a:schemeClr>
                </a:solidFill>
                <a:cs typeface="B Nazanin" panose="00000400000000000000" pitchFamily="2" charset="-78"/>
              </a:rPr>
              <a:t> پایگاهی جامع و بروز است که دربرگیرنده منابع اطلاعاتی بازبینی شده و مبتنی بر شواهد پزشکی است. این پایگاه در حقیقت یک سیستم پشتیبان تصمیم گیری بالینی است که به متخصصین بالینی سراسر جهان کمک می کند تا در مورد تشخیص، درمان و مراقبت از بیمار بهترین تصمیم را بگیرند. </a:t>
            </a:r>
          </a:p>
          <a:p>
            <a:pPr marL="0" indent="0" algn="just" rtl="1">
              <a:lnSpc>
                <a:spcPct val="200000"/>
              </a:lnSpc>
              <a:buNone/>
            </a:pPr>
            <a:endParaRPr lang="en-US" sz="2000" dirty="0" smtClean="0">
              <a:solidFill>
                <a:schemeClr val="tx1">
                  <a:lumMod val="50000"/>
                </a:schemeClr>
              </a:solidFill>
              <a:cs typeface="B Nazanin" pitchFamily="2" charset="-78"/>
            </a:endParaRPr>
          </a:p>
          <a:p>
            <a:pPr marL="0" indent="0" algn="just" rtl="1">
              <a:buNone/>
            </a:pPr>
            <a:endParaRPr lang="en-US" sz="2000" dirty="0" smtClean="0">
              <a:solidFill>
                <a:schemeClr val="tx1">
                  <a:lumMod val="50000"/>
                </a:schemeClr>
              </a:solidFill>
              <a:cs typeface="B Nazanin" pitchFamily="2" charset="-78"/>
            </a:endParaRPr>
          </a:p>
          <a:p>
            <a:pPr marL="0" indent="0" algn="just" rtl="1">
              <a:buNone/>
            </a:pPr>
            <a:endParaRPr lang="en-US" sz="2000" dirty="0">
              <a:solidFill>
                <a:schemeClr val="tx1">
                  <a:lumMod val="50000"/>
                </a:schemeClr>
              </a:solidFill>
              <a:cs typeface="B Nazanin" panose="00000400000000000000" pitchFamily="2" charset="-78"/>
            </a:endParaRPr>
          </a:p>
        </p:txBody>
      </p:sp>
      <p:pic>
        <p:nvPicPr>
          <p:cNvPr id="1026" name="Picture 2" descr="C:\Users\ASUS\Desktop\Untitled.png"/>
          <p:cNvPicPr>
            <a:picLocks noChangeAspect="1" noChangeArrowheads="1"/>
          </p:cNvPicPr>
          <p:nvPr/>
        </p:nvPicPr>
        <p:blipFill>
          <a:blip r:embed="rId2" cstate="print"/>
          <a:srcRect/>
          <a:stretch>
            <a:fillRect/>
          </a:stretch>
        </p:blipFill>
        <p:spPr bwMode="auto">
          <a:xfrm>
            <a:off x="0" y="6172200"/>
            <a:ext cx="1828800" cy="476250"/>
          </a:xfrm>
          <a:prstGeom prst="rect">
            <a:avLst/>
          </a:prstGeom>
          <a:noFill/>
        </p:spPr>
      </p:pic>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472239"/>
          </a:xfrm>
          <a:prstGeom prst="rect">
            <a:avLst/>
          </a:prstGeom>
          <a:noFill/>
          <a:ln w="9525">
            <a:noFill/>
            <a:miter lim="800000"/>
            <a:headEnd/>
            <a:tailEnd/>
          </a:ln>
          <a:effectLst/>
        </p:spPr>
      </p:pic>
      <p:sp>
        <p:nvSpPr>
          <p:cNvPr id="5" name="Oval 4"/>
          <p:cNvSpPr/>
          <p:nvPr/>
        </p:nvSpPr>
        <p:spPr bwMode="auto">
          <a:xfrm>
            <a:off x="7924800" y="3962400"/>
            <a:ext cx="381000" cy="3810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6" name="Oval 5"/>
          <p:cNvSpPr/>
          <p:nvPr/>
        </p:nvSpPr>
        <p:spPr bwMode="auto">
          <a:xfrm>
            <a:off x="5486400" y="3962400"/>
            <a:ext cx="381000" cy="3810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8" name="Rounded Rectangle 7"/>
          <p:cNvSpPr/>
          <p:nvPr/>
        </p:nvSpPr>
        <p:spPr>
          <a:xfrm>
            <a:off x="5715000" y="2438400"/>
            <a:ext cx="3214255" cy="1122219"/>
          </a:xfrm>
          <a:prstGeom prst="roundRect">
            <a:avLst/>
          </a:prstGeom>
          <a:ln>
            <a:noFill/>
          </a:ln>
          <a:effectLst>
            <a:outerShdw blurRad="190500" dist="228600" dir="2700000" algn="ctr">
              <a:srgbClr val="000000">
                <a:alpha val="30000"/>
              </a:srgbClr>
            </a:outerShdw>
            <a:reflection blurRad="6350" stA="50000" endA="300" endPos="38500" dist="508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en-US" sz="2400" b="1" dirty="0" smtClean="0"/>
              <a:t>Access 380,000+ Medline abstracts</a:t>
            </a:r>
            <a:endParaRPr lang="en-US" sz="2400" b="1" dirty="0"/>
          </a:p>
        </p:txBody>
      </p:sp>
      <p:sp>
        <p:nvSpPr>
          <p:cNvPr id="9" name="Oval 8"/>
          <p:cNvSpPr/>
          <p:nvPr/>
        </p:nvSpPr>
        <p:spPr bwMode="auto">
          <a:xfrm>
            <a:off x="2971800" y="3733800"/>
            <a:ext cx="228600" cy="3048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09600" y="1600200"/>
            <a:ext cx="8077200" cy="4996539"/>
            <a:chOff x="-2122714" y="729339"/>
            <a:chExt cx="5312229" cy="4593771"/>
          </a:xfrm>
        </p:grpSpPr>
        <p:pic>
          <p:nvPicPr>
            <p:cNvPr id="5" name="Picture 2"/>
            <p:cNvPicPr>
              <a:picLocks noChangeAspect="1" noChangeArrowheads="1"/>
            </p:cNvPicPr>
            <p:nvPr/>
          </p:nvPicPr>
          <p:blipFill>
            <a:blip r:embed="rId2" cstate="print"/>
            <a:srcRect l="1519" t="16894" r="3846" b="2814"/>
            <a:stretch>
              <a:fillRect/>
            </a:stretch>
          </p:blipFill>
          <p:spPr bwMode="auto">
            <a:xfrm>
              <a:off x="-2122714" y="729339"/>
              <a:ext cx="5312229" cy="459377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noChangeArrowheads="1"/>
            </p:cNvPicPr>
            <p:nvPr/>
          </p:nvPicPr>
          <p:blipFill>
            <a:blip r:embed="rId3" cstate="print"/>
            <a:srcRect l="5576" t="47254" r="79751" b="48809"/>
            <a:stretch>
              <a:fillRect/>
            </a:stretch>
          </p:blipFill>
          <p:spPr bwMode="auto">
            <a:xfrm>
              <a:off x="-1513114" y="1009569"/>
              <a:ext cx="1284514" cy="434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7" name="Oval 6"/>
          <p:cNvSpPr/>
          <p:nvPr/>
        </p:nvSpPr>
        <p:spPr bwMode="auto">
          <a:xfrm>
            <a:off x="914400" y="2133600"/>
            <a:ext cx="609600" cy="3048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pic>
        <p:nvPicPr>
          <p:cNvPr id="45058" name="Picture 2"/>
          <p:cNvPicPr>
            <a:picLocks noChangeAspect="1" noChangeArrowheads="1"/>
          </p:cNvPicPr>
          <p:nvPr/>
        </p:nvPicPr>
        <p:blipFill>
          <a:blip r:embed="rId4" cstate="print"/>
          <a:srcRect/>
          <a:stretch>
            <a:fillRect/>
          </a:stretch>
        </p:blipFill>
        <p:spPr bwMode="auto">
          <a:xfrm>
            <a:off x="2971800" y="2438400"/>
            <a:ext cx="5943600" cy="3657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blinds(horizontal)">
                                      <p:cBhvr>
                                        <p:cTn id="7" dur="5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0" y="0"/>
            <a:ext cx="9144000" cy="6300788"/>
          </a:xfrm>
          <a:prstGeom prst="rect">
            <a:avLst/>
          </a:prstGeom>
          <a:noFill/>
          <a:ln w="9525">
            <a:noFill/>
            <a:miter lim="800000"/>
            <a:headEnd/>
            <a:tailEnd/>
          </a:ln>
          <a:effectLst/>
        </p:spPr>
      </p:pic>
      <p:sp>
        <p:nvSpPr>
          <p:cNvPr id="5" name="Oval 4"/>
          <p:cNvSpPr/>
          <p:nvPr/>
        </p:nvSpPr>
        <p:spPr bwMode="auto">
          <a:xfrm>
            <a:off x="-228600" y="1524000"/>
            <a:ext cx="1257300" cy="357981"/>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25000" smtClean="0">
              <a:ln>
                <a:noFill/>
              </a:ln>
              <a:solidFill>
                <a:schemeClr val="tx1"/>
              </a:solidFill>
              <a:effectLst/>
              <a:latin typeface="Arial" charset="0"/>
            </a:endParaRPr>
          </a:p>
        </p:txBody>
      </p:sp>
      <p:pic>
        <p:nvPicPr>
          <p:cNvPr id="7" name="Picture 2" descr="C:\Users\ASUS\Desktop\Untitled.png"/>
          <p:cNvPicPr>
            <a:picLocks noChangeAspect="1" noChangeArrowheads="1"/>
          </p:cNvPicPr>
          <p:nvPr/>
        </p:nvPicPr>
        <p:blipFill>
          <a:blip r:embed="rId3" cstate="print"/>
          <a:srcRect/>
          <a:stretch>
            <a:fillRect/>
          </a:stretch>
        </p:blipFill>
        <p:spPr bwMode="auto">
          <a:xfrm>
            <a:off x="0" y="6381750"/>
            <a:ext cx="1828800" cy="476250"/>
          </a:xfrm>
          <a:prstGeom prst="rect">
            <a:avLst/>
          </a:prstGeom>
          <a:noFill/>
        </p:spPr>
      </p:pic>
    </p:spTree>
    <p:extLst>
      <p:ext uri="{BB962C8B-B14F-4D97-AF65-F5344CB8AC3E}">
        <p14:creationId xmlns:p14="http://schemas.microsoft.com/office/powerpoint/2010/main" val="353808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553200"/>
          </a:xfrm>
          <a:prstGeom prst="rect">
            <a:avLst/>
          </a:prstGeom>
          <a:noFill/>
          <a:ln w="9525">
            <a:noFill/>
            <a:miter lim="800000"/>
            <a:headEnd/>
            <a:tailEnd/>
          </a:ln>
          <a:effectLst/>
        </p:spPr>
      </p:pic>
      <p:sp>
        <p:nvSpPr>
          <p:cNvPr id="3" name="Oval 2"/>
          <p:cNvSpPr/>
          <p:nvPr/>
        </p:nvSpPr>
        <p:spPr bwMode="auto">
          <a:xfrm>
            <a:off x="-76200" y="990600"/>
            <a:ext cx="1066800" cy="3048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25000" smtClean="0">
              <a:ln>
                <a:noFill/>
              </a:ln>
              <a:solidFill>
                <a:schemeClr val="tx1"/>
              </a:solidFill>
              <a:effectLst/>
              <a:latin typeface="Arial" charset="0"/>
            </a:endParaRPr>
          </a:p>
        </p:txBody>
      </p:sp>
      <p:pic>
        <p:nvPicPr>
          <p:cNvPr id="9218" name="Picture 2" descr="C:\Users\ASUS\Desktop\Untitled.png"/>
          <p:cNvPicPr>
            <a:picLocks noChangeAspect="1" noChangeArrowheads="1"/>
          </p:cNvPicPr>
          <p:nvPr/>
        </p:nvPicPr>
        <p:blipFill>
          <a:blip r:embed="rId3" cstate="print"/>
          <a:srcRect/>
          <a:stretch>
            <a:fillRect/>
          </a:stretch>
        </p:blipFill>
        <p:spPr bwMode="auto">
          <a:xfrm>
            <a:off x="0" y="6172200"/>
            <a:ext cx="1828800" cy="476250"/>
          </a:xfrm>
          <a:prstGeom prst="rect">
            <a:avLst/>
          </a:prstGeom>
          <a:noFill/>
        </p:spPr>
      </p:pic>
      <p:sp>
        <p:nvSpPr>
          <p:cNvPr id="5" name="Rectangle 4"/>
          <p:cNvSpPr/>
          <p:nvPr/>
        </p:nvSpPr>
        <p:spPr>
          <a:xfrm>
            <a:off x="304800" y="3581401"/>
            <a:ext cx="3810000" cy="2062103"/>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l"/>
            <a:r>
              <a:rPr lang="en-US" dirty="0" smtClean="0">
                <a:solidFill>
                  <a:schemeClr val="bg1"/>
                </a:solidFill>
              </a:rPr>
              <a:t>Beyond the Basics </a:t>
            </a:r>
          </a:p>
          <a:p>
            <a:pPr algn="l"/>
            <a:endParaRPr lang="en-US" dirty="0" smtClean="0">
              <a:solidFill>
                <a:schemeClr val="bg1"/>
              </a:solidFill>
            </a:endParaRPr>
          </a:p>
          <a:p>
            <a:pPr algn="l"/>
            <a:r>
              <a:rPr lang="en-US" dirty="0" smtClean="0">
                <a:solidFill>
                  <a:schemeClr val="bg1"/>
                </a:solidFill>
              </a:rPr>
              <a:t>5 - 10 pages long </a:t>
            </a:r>
          </a:p>
          <a:p>
            <a:pPr algn="l"/>
            <a:r>
              <a:rPr lang="en-US" dirty="0" smtClean="0">
                <a:solidFill>
                  <a:schemeClr val="bg1"/>
                </a:solidFill>
              </a:rPr>
              <a:t>More detailed than "The Basics“</a:t>
            </a:r>
          </a:p>
          <a:p>
            <a:pPr algn="l"/>
            <a:r>
              <a:rPr lang="en-US" dirty="0" smtClean="0">
                <a:solidFill>
                  <a:schemeClr val="bg1"/>
                </a:solidFill>
              </a:rPr>
              <a:t>Better for readers who are comfortable with some technical medical terms. </a:t>
            </a:r>
            <a:br>
              <a:rPr lang="en-US" dirty="0" smtClean="0">
                <a:solidFill>
                  <a:schemeClr val="bg1"/>
                </a:solidFill>
              </a:rPr>
            </a:b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7" name="Rectangle 6"/>
          <p:cNvSpPr/>
          <p:nvPr/>
        </p:nvSpPr>
        <p:spPr>
          <a:xfrm>
            <a:off x="4648200" y="3124200"/>
            <a:ext cx="4191000" cy="181588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l"/>
            <a:r>
              <a:rPr lang="en-US" dirty="0" smtClean="0">
                <a:solidFill>
                  <a:schemeClr val="bg1"/>
                </a:solidFill>
              </a:rPr>
              <a:t>The Basics</a:t>
            </a:r>
          </a:p>
          <a:p>
            <a:pPr algn="l"/>
            <a:endParaRPr lang="en-US" dirty="0" smtClean="0">
              <a:solidFill>
                <a:schemeClr val="bg1"/>
              </a:solidFill>
            </a:endParaRPr>
          </a:p>
          <a:p>
            <a:pPr algn="l"/>
            <a:r>
              <a:rPr lang="en-US" dirty="0" smtClean="0">
                <a:solidFill>
                  <a:schemeClr val="bg1"/>
                </a:solidFill>
              </a:rPr>
              <a:t>1 to 3 page long</a:t>
            </a:r>
          </a:p>
          <a:p>
            <a:pPr algn="l"/>
            <a:r>
              <a:rPr lang="en-US" dirty="0" smtClean="0">
                <a:solidFill>
                  <a:schemeClr val="bg1"/>
                </a:solidFill>
              </a:rPr>
              <a:t>Written in plain language. </a:t>
            </a:r>
          </a:p>
          <a:p>
            <a:pPr algn="l"/>
            <a:r>
              <a:rPr lang="en-US" dirty="0" smtClean="0">
                <a:solidFill>
                  <a:schemeClr val="bg1"/>
                </a:solidFill>
              </a:rPr>
              <a:t>Best for a general overview</a:t>
            </a:r>
          </a:p>
          <a:p>
            <a:pPr algn="l"/>
            <a:r>
              <a:rPr lang="en-US" dirty="0" smtClean="0">
                <a:solidFill>
                  <a:schemeClr val="bg1"/>
                </a:solidFill>
              </a:rPr>
              <a:t>Answer the 4 or 5 most important questions</a:t>
            </a:r>
          </a:p>
          <a:p>
            <a:pPr algn="l"/>
            <a:endParaRPr lang="en-US" dirty="0">
              <a:solidFill>
                <a:schemeClr val="bg1"/>
              </a:solidFill>
            </a:endParaRPr>
          </a:p>
        </p:txBody>
      </p:sp>
      <p:sp>
        <p:nvSpPr>
          <p:cNvPr id="8" name="Round Diagonal Corner Rectangle 7"/>
          <p:cNvSpPr/>
          <p:nvPr/>
        </p:nvSpPr>
        <p:spPr>
          <a:xfrm>
            <a:off x="1981200" y="2286000"/>
            <a:ext cx="1219200" cy="391888"/>
          </a:xfrm>
          <a:prstGeom prst="round2DiagRect">
            <a:avLst>
              <a:gd name="adj1" fmla="val 16667"/>
              <a:gd name="adj2" fmla="val 50000"/>
            </a:avLst>
          </a:prstGeom>
          <a:solidFill>
            <a:srgbClr val="FFC000">
              <a:alpha val="35000"/>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Round Diagonal Corner Rectangle 8"/>
          <p:cNvSpPr/>
          <p:nvPr/>
        </p:nvSpPr>
        <p:spPr>
          <a:xfrm>
            <a:off x="5410200" y="2286000"/>
            <a:ext cx="1426025" cy="391888"/>
          </a:xfrm>
          <a:prstGeom prst="round2DiagRect">
            <a:avLst>
              <a:gd name="adj1" fmla="val 16667"/>
              <a:gd name="adj2" fmla="val 50000"/>
            </a:avLst>
          </a:prstGeom>
          <a:solidFill>
            <a:srgbClr val="FFC000">
              <a:alpha val="35000"/>
            </a:srgb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80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edg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1"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0" y="0"/>
            <a:ext cx="9144000" cy="6400800"/>
          </a:xfrm>
          <a:prstGeom prst="rect">
            <a:avLst/>
          </a:prstGeom>
          <a:noFill/>
          <a:ln w="9525">
            <a:noFill/>
            <a:miter lim="800000"/>
            <a:headEnd/>
            <a:tailEnd/>
          </a:ln>
          <a:effectLst/>
        </p:spPr>
      </p:pic>
      <p:pic>
        <p:nvPicPr>
          <p:cNvPr id="47107" name="Picture 3"/>
          <p:cNvPicPr>
            <a:picLocks noChangeAspect="1" noChangeArrowheads="1"/>
          </p:cNvPicPr>
          <p:nvPr/>
        </p:nvPicPr>
        <p:blipFill>
          <a:blip r:embed="rId3" cstate="print"/>
          <a:srcRect/>
          <a:stretch>
            <a:fillRect/>
          </a:stretch>
        </p:blipFill>
        <p:spPr bwMode="auto">
          <a:xfrm>
            <a:off x="4343400" y="2743200"/>
            <a:ext cx="4600755" cy="3810000"/>
          </a:xfrm>
          <a:prstGeom prst="rect">
            <a:avLst/>
          </a:prstGeom>
          <a:ln>
            <a:headEnd/>
            <a:tailEnd/>
          </a:ln>
        </p:spPr>
        <p:style>
          <a:lnRef idx="1">
            <a:schemeClr val="dk1"/>
          </a:lnRef>
          <a:fillRef idx="3">
            <a:schemeClr val="dk1"/>
          </a:fillRef>
          <a:effectRef idx="2">
            <a:schemeClr val="dk1"/>
          </a:effectRef>
          <a:fontRef idx="minor">
            <a:schemeClr val="lt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blinds(horizontal)">
                                      <p:cBhvr>
                                        <p:cTn id="7" dur="5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69021" cy="6477000"/>
          </a:xfrm>
          <a:prstGeom prst="rect">
            <a:avLst/>
          </a:prstGeom>
          <a:noFill/>
          <a:ln w="9525">
            <a:noFill/>
            <a:miter lim="800000"/>
            <a:headEnd/>
            <a:tailEnd/>
          </a:ln>
          <a:effectLst/>
        </p:spPr>
      </p:pic>
      <p:pic>
        <p:nvPicPr>
          <p:cNvPr id="11266" name="Picture 2" descr="C:\Users\ASUS\Desktop\Untitled.png"/>
          <p:cNvPicPr>
            <a:picLocks noChangeAspect="1" noChangeArrowheads="1"/>
          </p:cNvPicPr>
          <p:nvPr/>
        </p:nvPicPr>
        <p:blipFill>
          <a:blip r:embed="rId3" cstate="print"/>
          <a:srcRect/>
          <a:stretch>
            <a:fillRect/>
          </a:stretch>
        </p:blipFill>
        <p:spPr bwMode="auto">
          <a:xfrm>
            <a:off x="0" y="6381750"/>
            <a:ext cx="1828800" cy="476250"/>
          </a:xfrm>
          <a:prstGeom prst="rect">
            <a:avLst/>
          </a:prstGeom>
          <a:noFill/>
        </p:spPr>
      </p:pic>
      <p:sp>
        <p:nvSpPr>
          <p:cNvPr id="4" name="Oval 3"/>
          <p:cNvSpPr/>
          <p:nvPr/>
        </p:nvSpPr>
        <p:spPr bwMode="auto">
          <a:xfrm>
            <a:off x="0" y="1905000"/>
            <a:ext cx="1066800" cy="3810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Tree>
    <p:extLst>
      <p:ext uri="{BB962C8B-B14F-4D97-AF65-F5344CB8AC3E}">
        <p14:creationId xmlns:p14="http://schemas.microsoft.com/office/powerpoint/2010/main" val="4122532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
            <a:ext cx="9144000" cy="6477000"/>
          </a:xfrm>
          <a:prstGeom prst="rect">
            <a:avLst/>
          </a:prstGeom>
          <a:noFill/>
          <a:ln w="9525">
            <a:noFill/>
            <a:miter lim="800000"/>
            <a:headEnd/>
            <a:tailEnd/>
          </a:ln>
          <a:effectLst/>
        </p:spPr>
      </p:pic>
      <p:pic>
        <p:nvPicPr>
          <p:cNvPr id="12290" name="Picture 2" descr="C:\Users\ASUS\Desktop\Untitled.png"/>
          <p:cNvPicPr>
            <a:picLocks noChangeAspect="1" noChangeArrowheads="1"/>
          </p:cNvPicPr>
          <p:nvPr/>
        </p:nvPicPr>
        <p:blipFill>
          <a:blip r:embed="rId3" cstate="print"/>
          <a:srcRect/>
          <a:stretch>
            <a:fillRect/>
          </a:stretch>
        </p:blipFill>
        <p:spPr bwMode="auto">
          <a:xfrm>
            <a:off x="0" y="6381750"/>
            <a:ext cx="1828800" cy="476250"/>
          </a:xfrm>
          <a:prstGeom prst="rect">
            <a:avLst/>
          </a:prstGeom>
          <a:noFill/>
        </p:spPr>
      </p:pic>
    </p:spTree>
    <p:extLst>
      <p:ext uri="{BB962C8B-B14F-4D97-AF65-F5344CB8AC3E}">
        <p14:creationId xmlns:p14="http://schemas.microsoft.com/office/powerpoint/2010/main" val="23273553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0" y="0"/>
            <a:ext cx="9143999" cy="6095999"/>
          </a:xfrm>
          <a:prstGeom prst="rect">
            <a:avLst/>
          </a:prstGeom>
          <a:noFill/>
          <a:ln w="9525">
            <a:noFill/>
            <a:miter lim="800000"/>
            <a:headEnd/>
            <a:tailEnd/>
          </a:ln>
          <a:effectLst/>
        </p:spPr>
      </p:pic>
      <p:sp>
        <p:nvSpPr>
          <p:cNvPr id="5" name="Oval 4"/>
          <p:cNvSpPr/>
          <p:nvPr/>
        </p:nvSpPr>
        <p:spPr bwMode="auto">
          <a:xfrm>
            <a:off x="0" y="2286000"/>
            <a:ext cx="1066800" cy="2667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25000" smtClean="0">
              <a:ln>
                <a:noFill/>
              </a:ln>
              <a:solidFill>
                <a:schemeClr val="tx1"/>
              </a:solidFill>
              <a:effectLst/>
              <a:latin typeface="Arial" charset="0"/>
            </a:endParaRPr>
          </a:p>
        </p:txBody>
      </p:sp>
      <p:sp>
        <p:nvSpPr>
          <p:cNvPr id="6" name="Oval 5"/>
          <p:cNvSpPr/>
          <p:nvPr/>
        </p:nvSpPr>
        <p:spPr bwMode="auto">
          <a:xfrm>
            <a:off x="2209800" y="2514600"/>
            <a:ext cx="2590800" cy="59055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25000" smtClean="0">
              <a:ln>
                <a:noFill/>
              </a:ln>
              <a:solidFill>
                <a:schemeClr val="tx1"/>
              </a:solidFill>
              <a:effectLst/>
              <a:latin typeface="Arial" charset="0"/>
            </a:endParaRPr>
          </a:p>
        </p:txBody>
      </p:sp>
      <p:pic>
        <p:nvPicPr>
          <p:cNvPr id="8" name="Picture 2" descr="C:\Users\ASUS\Desktop\Untitled.png"/>
          <p:cNvPicPr>
            <a:picLocks noChangeAspect="1" noChangeArrowheads="1"/>
          </p:cNvPicPr>
          <p:nvPr/>
        </p:nvPicPr>
        <p:blipFill>
          <a:blip r:embed="rId3" cstate="print"/>
          <a:srcRect/>
          <a:stretch>
            <a:fillRect/>
          </a:stretch>
        </p:blipFill>
        <p:spPr bwMode="auto">
          <a:xfrm>
            <a:off x="0" y="6381750"/>
            <a:ext cx="1828800" cy="476250"/>
          </a:xfrm>
          <a:prstGeom prst="rect">
            <a:avLst/>
          </a:prstGeom>
          <a:noFill/>
        </p:spPr>
      </p:pic>
      <p:sp>
        <p:nvSpPr>
          <p:cNvPr id="9" name="Rounded Rectangle 8"/>
          <p:cNvSpPr/>
          <p:nvPr/>
        </p:nvSpPr>
        <p:spPr>
          <a:xfrm>
            <a:off x="152400" y="4876800"/>
            <a:ext cx="3214255" cy="1122219"/>
          </a:xfrm>
          <a:prstGeom prst="roundRect">
            <a:avLst/>
          </a:prstGeom>
          <a:ln>
            <a:noFill/>
          </a:ln>
          <a:effectLst>
            <a:outerShdw blurRad="190500" dist="228600" dir="2700000" algn="ctr">
              <a:srgbClr val="000000">
                <a:alpha val="30000"/>
              </a:srgbClr>
            </a:outerShdw>
            <a:reflection blurRad="6350" stA="50000" endA="300" endPos="38500" dist="508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en-US" b="1" dirty="0" smtClean="0"/>
              <a:t>Do a quick check on medical calculations</a:t>
            </a:r>
            <a:endParaRPr lang="en-US" b="1" dirty="0"/>
          </a:p>
        </p:txBody>
      </p:sp>
    </p:spTree>
    <p:extLst>
      <p:ext uri="{BB962C8B-B14F-4D97-AF65-F5344CB8AC3E}">
        <p14:creationId xmlns:p14="http://schemas.microsoft.com/office/powerpoint/2010/main" val="348060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1" y="0"/>
            <a:ext cx="9144000" cy="6310313"/>
          </a:xfrm>
          <a:prstGeom prst="rect">
            <a:avLst/>
          </a:prstGeom>
          <a:noFill/>
          <a:ln w="9525">
            <a:noFill/>
            <a:miter lim="800000"/>
            <a:headEnd/>
            <a:tailEnd/>
          </a:ln>
          <a:effectLst/>
        </p:spPr>
      </p:pic>
      <p:sp>
        <p:nvSpPr>
          <p:cNvPr id="5" name="Oval 4"/>
          <p:cNvSpPr/>
          <p:nvPr/>
        </p:nvSpPr>
        <p:spPr bwMode="auto">
          <a:xfrm>
            <a:off x="2819400" y="2590800"/>
            <a:ext cx="2362200" cy="350837"/>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25000" smtClean="0">
              <a:ln>
                <a:noFill/>
              </a:ln>
              <a:solidFill>
                <a:schemeClr val="tx1"/>
              </a:solidFill>
              <a:effectLst/>
              <a:latin typeface="Arial" charset="0"/>
            </a:endParaRPr>
          </a:p>
        </p:txBody>
      </p:sp>
      <p:pic>
        <p:nvPicPr>
          <p:cNvPr id="7" name="Picture 2" descr="C:\Users\ASUS\Desktop\Untitled.png"/>
          <p:cNvPicPr>
            <a:picLocks noChangeAspect="1" noChangeArrowheads="1"/>
          </p:cNvPicPr>
          <p:nvPr/>
        </p:nvPicPr>
        <p:blipFill>
          <a:blip r:embed="rId3" cstate="print"/>
          <a:srcRect/>
          <a:stretch>
            <a:fillRect/>
          </a:stretch>
        </p:blipFill>
        <p:spPr bwMode="auto">
          <a:xfrm>
            <a:off x="0" y="6381750"/>
            <a:ext cx="1828800" cy="476250"/>
          </a:xfrm>
          <a:prstGeom prst="rect">
            <a:avLst/>
          </a:prstGeom>
          <a:noFill/>
        </p:spPr>
      </p:pic>
      <p:pic>
        <p:nvPicPr>
          <p:cNvPr id="8" name="Picture 2"/>
          <p:cNvPicPr>
            <a:picLocks noChangeAspect="1" noChangeArrowheads="1"/>
          </p:cNvPicPr>
          <p:nvPr/>
        </p:nvPicPr>
        <p:blipFill>
          <a:blip r:embed="rId4" cstate="print"/>
          <a:srcRect/>
          <a:stretch>
            <a:fillRect/>
          </a:stretch>
        </p:blipFill>
        <p:spPr bwMode="auto">
          <a:xfrm>
            <a:off x="3886200" y="3505200"/>
            <a:ext cx="5257800" cy="2526475"/>
          </a:xfrm>
          <a:prstGeom prst="rect">
            <a:avLst/>
          </a:prstGeom>
          <a:ln>
            <a:headEnd/>
            <a:tailEnd/>
          </a:ln>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26506248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7650" name="Picture 2"/>
          <p:cNvPicPr>
            <a:picLocks noChangeAspect="1" noChangeArrowheads="1"/>
          </p:cNvPicPr>
          <p:nvPr/>
        </p:nvPicPr>
        <p:blipFill>
          <a:blip r:embed="rId2" cstate="print"/>
          <a:srcRect/>
          <a:stretch>
            <a:fillRect/>
          </a:stretch>
        </p:blipFill>
        <p:spPr bwMode="auto">
          <a:xfrm>
            <a:off x="1" y="0"/>
            <a:ext cx="9144000" cy="6215063"/>
          </a:xfrm>
          <a:prstGeom prst="rect">
            <a:avLst/>
          </a:prstGeom>
          <a:noFill/>
          <a:ln w="9525">
            <a:noFill/>
            <a:miter lim="800000"/>
            <a:headEnd/>
            <a:tailEnd/>
          </a:ln>
          <a:effectLst/>
        </p:spPr>
      </p:pic>
      <p:pic>
        <p:nvPicPr>
          <p:cNvPr id="6" name="Picture 2" descr="C:\Users\ASUS\Desktop\Untitled.png"/>
          <p:cNvPicPr>
            <a:picLocks noChangeAspect="1" noChangeArrowheads="1"/>
          </p:cNvPicPr>
          <p:nvPr/>
        </p:nvPicPr>
        <p:blipFill>
          <a:blip r:embed="rId3" cstate="print"/>
          <a:srcRect/>
          <a:stretch>
            <a:fillRect/>
          </a:stretch>
        </p:blipFill>
        <p:spPr bwMode="auto">
          <a:xfrm>
            <a:off x="0" y="6381750"/>
            <a:ext cx="1828800" cy="476250"/>
          </a:xfrm>
          <a:prstGeom prst="rect">
            <a:avLst/>
          </a:prstGeom>
          <a:noFill/>
        </p:spPr>
      </p:pic>
    </p:spTree>
    <p:extLst>
      <p:ext uri="{BB962C8B-B14F-4D97-AF65-F5344CB8AC3E}">
        <p14:creationId xmlns:p14="http://schemas.microsoft.com/office/powerpoint/2010/main" val="296971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rot="10800000">
            <a:off x="4648200" y="1981200"/>
            <a:ext cx="1447800" cy="0"/>
          </a:xfrm>
          <a:prstGeom prst="line">
            <a:avLst/>
          </a:prstGeom>
          <a:noFill/>
          <a:ln w="25400">
            <a:solidFill>
              <a:schemeClr val="accent6"/>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cxnSp>
      <p:sp>
        <p:nvSpPr>
          <p:cNvPr id="6" name="Text Placeholder 2"/>
          <p:cNvSpPr txBox="1">
            <a:spLocks/>
          </p:cNvSpPr>
          <p:nvPr/>
        </p:nvSpPr>
        <p:spPr>
          <a:xfrm>
            <a:off x="5943600" y="1600200"/>
            <a:ext cx="2628900" cy="1201737"/>
          </a:xfrm>
          <a:prstGeom prst="rect">
            <a:avLst/>
          </a:prstGeom>
        </p:spPr>
        <p:txBody>
          <a:bodyPr/>
          <a:lstStyle/>
          <a:p>
            <a:pPr marL="6350" algn="ctr" fontAlgn="auto">
              <a:lnSpc>
                <a:spcPct val="80000"/>
              </a:lnSpc>
              <a:spcBef>
                <a:spcPct val="20000"/>
              </a:spcBef>
              <a:spcAft>
                <a:spcPts val="400"/>
              </a:spcAft>
              <a:defRPr/>
            </a:pPr>
            <a:r>
              <a:rPr lang="en-US" sz="3000" dirty="0">
                <a:solidFill>
                  <a:srgbClr val="FF0000"/>
                </a:solidFill>
                <a:latin typeface="+mn-lt"/>
                <a:cs typeface="+mn-cs"/>
              </a:rPr>
              <a:t>Practice</a:t>
            </a:r>
            <a:br>
              <a:rPr lang="en-US" sz="3000" dirty="0">
                <a:solidFill>
                  <a:srgbClr val="FF0000"/>
                </a:solidFill>
                <a:latin typeface="+mn-lt"/>
                <a:cs typeface="+mn-cs"/>
              </a:rPr>
            </a:br>
            <a:r>
              <a:rPr lang="en-US" sz="3000" dirty="0">
                <a:solidFill>
                  <a:srgbClr val="FF0000"/>
                </a:solidFill>
                <a:latin typeface="+mn-lt"/>
                <a:cs typeface="+mn-cs"/>
              </a:rPr>
              <a:t>Changing</a:t>
            </a:r>
            <a:br>
              <a:rPr lang="en-US" sz="3000" dirty="0">
                <a:solidFill>
                  <a:srgbClr val="FF0000"/>
                </a:solidFill>
                <a:latin typeface="+mn-lt"/>
                <a:cs typeface="+mn-cs"/>
              </a:rPr>
            </a:br>
            <a:r>
              <a:rPr lang="en-US" sz="3000" dirty="0">
                <a:solidFill>
                  <a:srgbClr val="FF0000"/>
                </a:solidFill>
                <a:latin typeface="+mn-lt"/>
                <a:cs typeface="+mn-cs"/>
              </a:rPr>
              <a:t>UpDates</a:t>
            </a:r>
          </a:p>
        </p:txBody>
      </p:sp>
      <p:sp>
        <p:nvSpPr>
          <p:cNvPr id="7" name="TextBox 6"/>
          <p:cNvSpPr txBox="1">
            <a:spLocks noChangeArrowheads="1"/>
          </p:cNvSpPr>
          <p:nvPr/>
        </p:nvSpPr>
        <p:spPr bwMode="auto">
          <a:xfrm>
            <a:off x="0" y="2971800"/>
            <a:ext cx="2209800" cy="379591"/>
          </a:xfrm>
          <a:prstGeom prst="rect">
            <a:avLst/>
          </a:prstGeom>
          <a:noFill/>
          <a:ln w="9525">
            <a:noFill/>
            <a:miter lim="800000"/>
            <a:headEnd/>
            <a:tailEnd/>
          </a:ln>
        </p:spPr>
        <p:txBody>
          <a:bodyPr wrap="square">
            <a:spAutoFit/>
          </a:bodyPr>
          <a:lstStyle/>
          <a:p>
            <a:pPr marL="6350">
              <a:spcBef>
                <a:spcPct val="20000"/>
              </a:spcBef>
              <a:spcAft>
                <a:spcPts val="400"/>
              </a:spcAft>
            </a:pPr>
            <a:r>
              <a:rPr lang="en-US" sz="2800" b="1" dirty="0" smtClean="0">
                <a:solidFill>
                  <a:srgbClr val="FF0000"/>
                </a:solidFill>
                <a:cs typeface="Lucida Sans Unicode" pitchFamily="34" charset="0"/>
              </a:rPr>
              <a:t>Clinical</a:t>
            </a:r>
            <a:r>
              <a:rPr lang="en-US" sz="2800" b="1" dirty="0" smtClean="0">
                <a:solidFill>
                  <a:schemeClr val="bg1"/>
                </a:solidFill>
                <a:cs typeface="Lucida Sans Unicode" pitchFamily="34" charset="0"/>
              </a:rPr>
              <a:t> </a:t>
            </a:r>
            <a:r>
              <a:rPr lang="en-US" sz="2800" b="1" dirty="0" smtClean="0">
                <a:solidFill>
                  <a:srgbClr val="FF0000"/>
                </a:solidFill>
                <a:cs typeface="Lucida Sans Unicode" pitchFamily="34" charset="0"/>
              </a:rPr>
              <a:t>Topics</a:t>
            </a:r>
            <a:endParaRPr lang="en-US" sz="2800" b="1" dirty="0">
              <a:solidFill>
                <a:srgbClr val="FF0000"/>
              </a:solidFill>
              <a:latin typeface="Trebuchet MS" pitchFamily="34" charset="0"/>
            </a:endParaRPr>
          </a:p>
        </p:txBody>
      </p:sp>
      <p:sp>
        <p:nvSpPr>
          <p:cNvPr id="8" name="TextBox 7"/>
          <p:cNvSpPr txBox="1"/>
          <p:nvPr/>
        </p:nvSpPr>
        <p:spPr>
          <a:xfrm>
            <a:off x="368491" y="2535238"/>
            <a:ext cx="1620648" cy="451406"/>
          </a:xfrm>
          <a:prstGeom prst="rect">
            <a:avLst/>
          </a:prstGeom>
          <a:noFill/>
        </p:spPr>
        <p:txBody>
          <a:bodyPr wrap="square">
            <a:spAutoFit/>
          </a:bodyPr>
          <a:lstStyle/>
          <a:p>
            <a:pPr marL="6350" algn="ctr" fontAlgn="auto">
              <a:spcBef>
                <a:spcPts val="0"/>
              </a:spcBef>
              <a:spcAft>
                <a:spcPts val="400"/>
              </a:spcAft>
              <a:defRPr/>
            </a:pPr>
            <a:r>
              <a:rPr lang="en-US" sz="3500" dirty="0" smtClean="0">
                <a:solidFill>
                  <a:schemeClr val="bg2">
                    <a:lumMod val="50000"/>
                  </a:schemeClr>
                </a:solidFill>
                <a:latin typeface="+mn-lt"/>
                <a:cs typeface="+mn-cs"/>
              </a:rPr>
              <a:t>10 500</a:t>
            </a:r>
            <a:endParaRPr lang="en-US" sz="3500" dirty="0">
              <a:solidFill>
                <a:schemeClr val="bg2">
                  <a:lumMod val="50000"/>
                </a:schemeClr>
              </a:solidFill>
              <a:latin typeface="Trebuchet MS" pitchFamily="34" charset="0"/>
              <a:cs typeface="+mn-cs"/>
            </a:endParaRPr>
          </a:p>
        </p:txBody>
      </p:sp>
      <p:cxnSp>
        <p:nvCxnSpPr>
          <p:cNvPr id="9" name="Straight Connector 8"/>
          <p:cNvCxnSpPr/>
          <p:nvPr/>
        </p:nvCxnSpPr>
        <p:spPr>
          <a:xfrm flipV="1">
            <a:off x="1905000" y="1981200"/>
            <a:ext cx="1295400" cy="685800"/>
          </a:xfrm>
          <a:prstGeom prst="line">
            <a:avLst/>
          </a:prstGeom>
          <a:noFill/>
          <a:ln w="25400">
            <a:solidFill>
              <a:schemeClr val="accent6"/>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cxnSp>
      <p:sp>
        <p:nvSpPr>
          <p:cNvPr id="12" name="TextBox 11"/>
          <p:cNvSpPr txBox="1"/>
          <p:nvPr/>
        </p:nvSpPr>
        <p:spPr>
          <a:xfrm>
            <a:off x="684213" y="4079875"/>
            <a:ext cx="1304925" cy="451406"/>
          </a:xfrm>
          <a:prstGeom prst="rect">
            <a:avLst/>
          </a:prstGeom>
          <a:noFill/>
        </p:spPr>
        <p:txBody>
          <a:bodyPr>
            <a:spAutoFit/>
          </a:bodyPr>
          <a:lstStyle/>
          <a:p>
            <a:pPr marL="6350" algn="ctr" fontAlgn="auto">
              <a:spcBef>
                <a:spcPts val="0"/>
              </a:spcBef>
              <a:spcAft>
                <a:spcPts val="400"/>
              </a:spcAft>
              <a:defRPr/>
            </a:pPr>
            <a:r>
              <a:rPr lang="en-US" sz="3500" dirty="0" smtClean="0">
                <a:solidFill>
                  <a:schemeClr val="bg2">
                    <a:lumMod val="50000"/>
                  </a:schemeClr>
                </a:solidFill>
                <a:latin typeface="+mn-lt"/>
                <a:cs typeface="+mn-cs"/>
              </a:rPr>
              <a:t>5 400</a:t>
            </a:r>
            <a:endParaRPr lang="en-US" sz="3500" dirty="0">
              <a:solidFill>
                <a:schemeClr val="bg2">
                  <a:lumMod val="50000"/>
                </a:schemeClr>
              </a:solidFill>
              <a:latin typeface="Trebuchet MS" pitchFamily="34" charset="0"/>
              <a:cs typeface="+mn-cs"/>
            </a:endParaRPr>
          </a:p>
        </p:txBody>
      </p:sp>
      <p:sp>
        <p:nvSpPr>
          <p:cNvPr id="13" name="TextBox 12"/>
          <p:cNvSpPr txBox="1">
            <a:spLocks noChangeArrowheads="1"/>
          </p:cNvSpPr>
          <p:nvPr/>
        </p:nvSpPr>
        <p:spPr bwMode="auto">
          <a:xfrm>
            <a:off x="304800" y="4495800"/>
            <a:ext cx="2209800" cy="379591"/>
          </a:xfrm>
          <a:prstGeom prst="rect">
            <a:avLst/>
          </a:prstGeom>
          <a:noFill/>
          <a:ln w="9525">
            <a:noFill/>
            <a:miter lim="800000"/>
            <a:headEnd/>
            <a:tailEnd/>
          </a:ln>
        </p:spPr>
        <p:txBody>
          <a:bodyPr wrap="square">
            <a:spAutoFit/>
          </a:bodyPr>
          <a:lstStyle/>
          <a:p>
            <a:pPr marL="6350">
              <a:spcBef>
                <a:spcPct val="20000"/>
              </a:spcBef>
              <a:spcAft>
                <a:spcPts val="400"/>
              </a:spcAft>
            </a:pPr>
            <a:r>
              <a:rPr lang="en-US" sz="2800" b="1" dirty="0" smtClean="0">
                <a:solidFill>
                  <a:srgbClr val="FF0000"/>
                </a:solidFill>
                <a:latin typeface="Trebuchet MS" pitchFamily="34" charset="0"/>
              </a:rPr>
              <a:t>Drug Monographs</a:t>
            </a:r>
            <a:endParaRPr lang="en-US" sz="2800" b="1" dirty="0">
              <a:solidFill>
                <a:srgbClr val="FF0000"/>
              </a:solidFill>
              <a:latin typeface="Trebuchet MS" pitchFamily="34" charset="0"/>
            </a:endParaRPr>
          </a:p>
        </p:txBody>
      </p:sp>
      <p:cxnSp>
        <p:nvCxnSpPr>
          <p:cNvPr id="14" name="Straight Connector 13"/>
          <p:cNvCxnSpPr/>
          <p:nvPr/>
        </p:nvCxnSpPr>
        <p:spPr>
          <a:xfrm rot="5400000" flipH="1" flipV="1">
            <a:off x="1485900" y="3619500"/>
            <a:ext cx="3505200" cy="990600"/>
          </a:xfrm>
          <a:prstGeom prst="line">
            <a:avLst/>
          </a:prstGeom>
          <a:noFill/>
          <a:ln w="25400">
            <a:solidFill>
              <a:schemeClr val="accent6"/>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cxnSp>
      <p:sp>
        <p:nvSpPr>
          <p:cNvPr id="16" name="TextBox 15"/>
          <p:cNvSpPr txBox="1"/>
          <p:nvPr/>
        </p:nvSpPr>
        <p:spPr>
          <a:xfrm>
            <a:off x="1143000" y="5638800"/>
            <a:ext cx="1304925" cy="451406"/>
          </a:xfrm>
          <a:prstGeom prst="rect">
            <a:avLst/>
          </a:prstGeom>
          <a:noFill/>
        </p:spPr>
        <p:txBody>
          <a:bodyPr>
            <a:spAutoFit/>
          </a:bodyPr>
          <a:lstStyle/>
          <a:p>
            <a:pPr marL="6350" algn="ctr" fontAlgn="auto">
              <a:spcBef>
                <a:spcPts val="0"/>
              </a:spcBef>
              <a:spcAft>
                <a:spcPts val="400"/>
              </a:spcAft>
              <a:defRPr/>
            </a:pPr>
            <a:r>
              <a:rPr lang="en-US" sz="3500" dirty="0" smtClean="0">
                <a:solidFill>
                  <a:schemeClr val="bg2">
                    <a:lumMod val="50000"/>
                  </a:schemeClr>
                </a:solidFill>
                <a:latin typeface="+mn-lt"/>
                <a:cs typeface="+mn-cs"/>
              </a:rPr>
              <a:t>1 500</a:t>
            </a:r>
            <a:endParaRPr lang="en-US" sz="3500" dirty="0">
              <a:solidFill>
                <a:schemeClr val="bg2">
                  <a:lumMod val="50000"/>
                </a:schemeClr>
              </a:solidFill>
              <a:latin typeface="Trebuchet MS" pitchFamily="34" charset="0"/>
              <a:cs typeface="+mn-cs"/>
            </a:endParaRPr>
          </a:p>
        </p:txBody>
      </p:sp>
      <p:sp>
        <p:nvSpPr>
          <p:cNvPr id="17" name="TextBox 16"/>
          <p:cNvSpPr txBox="1">
            <a:spLocks noChangeArrowheads="1"/>
          </p:cNvSpPr>
          <p:nvPr/>
        </p:nvSpPr>
        <p:spPr bwMode="auto">
          <a:xfrm>
            <a:off x="533399" y="5995987"/>
            <a:ext cx="2586145" cy="379591"/>
          </a:xfrm>
          <a:prstGeom prst="rect">
            <a:avLst/>
          </a:prstGeom>
          <a:noFill/>
          <a:ln w="9525">
            <a:noFill/>
            <a:miter lim="800000"/>
            <a:headEnd/>
            <a:tailEnd/>
          </a:ln>
        </p:spPr>
        <p:txBody>
          <a:bodyPr wrap="square">
            <a:spAutoFit/>
          </a:bodyPr>
          <a:lstStyle/>
          <a:p>
            <a:pPr marL="6350">
              <a:spcBef>
                <a:spcPct val="20000"/>
              </a:spcBef>
              <a:spcAft>
                <a:spcPts val="400"/>
              </a:spcAft>
            </a:pPr>
            <a:r>
              <a:rPr lang="en-US" sz="2800" b="1" dirty="0" smtClean="0">
                <a:solidFill>
                  <a:srgbClr val="FF0000"/>
                </a:solidFill>
                <a:cs typeface="Lucida Sans Unicode" pitchFamily="34" charset="0"/>
              </a:rPr>
              <a:t>Patient leaflets</a:t>
            </a:r>
            <a:endParaRPr lang="en-US" sz="2800" b="1" dirty="0">
              <a:solidFill>
                <a:srgbClr val="FF0000"/>
              </a:solidFill>
              <a:latin typeface="Trebuchet MS" pitchFamily="34" charset="0"/>
            </a:endParaRPr>
          </a:p>
        </p:txBody>
      </p:sp>
      <p:sp>
        <p:nvSpPr>
          <p:cNvPr id="19" name="TextBox 18"/>
          <p:cNvSpPr txBox="1"/>
          <p:nvPr/>
        </p:nvSpPr>
        <p:spPr>
          <a:xfrm>
            <a:off x="3352800" y="3733800"/>
            <a:ext cx="1552575" cy="451406"/>
          </a:xfrm>
          <a:prstGeom prst="rect">
            <a:avLst/>
          </a:prstGeom>
          <a:noFill/>
        </p:spPr>
        <p:txBody>
          <a:bodyPr>
            <a:spAutoFit/>
          </a:bodyPr>
          <a:lstStyle/>
          <a:p>
            <a:pPr marL="6350" fontAlgn="auto">
              <a:spcBef>
                <a:spcPts val="0"/>
              </a:spcBef>
              <a:spcAft>
                <a:spcPts val="400"/>
              </a:spcAft>
              <a:defRPr/>
            </a:pPr>
            <a:r>
              <a:rPr lang="en-US" sz="3500" dirty="0" smtClean="0">
                <a:solidFill>
                  <a:schemeClr val="bg2">
                    <a:lumMod val="50000"/>
                  </a:schemeClr>
                </a:solidFill>
                <a:latin typeface="+mn-lt"/>
                <a:cs typeface="+mn-cs"/>
              </a:rPr>
              <a:t>28 000</a:t>
            </a:r>
            <a:endParaRPr lang="en-US" sz="3500" dirty="0">
              <a:solidFill>
                <a:schemeClr val="bg2">
                  <a:lumMod val="50000"/>
                </a:schemeClr>
              </a:solidFill>
              <a:latin typeface="Trebuchet MS" pitchFamily="34" charset="0"/>
              <a:cs typeface="+mn-cs"/>
            </a:endParaRPr>
          </a:p>
        </p:txBody>
      </p:sp>
      <p:sp>
        <p:nvSpPr>
          <p:cNvPr id="20" name="TextBox 19"/>
          <p:cNvSpPr txBox="1">
            <a:spLocks noChangeArrowheads="1"/>
          </p:cNvSpPr>
          <p:nvPr/>
        </p:nvSpPr>
        <p:spPr bwMode="auto">
          <a:xfrm>
            <a:off x="3276600" y="4191000"/>
            <a:ext cx="1828800" cy="379591"/>
          </a:xfrm>
          <a:prstGeom prst="rect">
            <a:avLst/>
          </a:prstGeom>
          <a:noFill/>
          <a:ln w="9525">
            <a:noFill/>
            <a:miter lim="800000"/>
            <a:headEnd/>
            <a:tailEnd/>
          </a:ln>
        </p:spPr>
        <p:txBody>
          <a:bodyPr>
            <a:spAutoFit/>
          </a:bodyPr>
          <a:lstStyle/>
          <a:p>
            <a:pPr marL="6350">
              <a:spcBef>
                <a:spcPct val="20000"/>
              </a:spcBef>
              <a:spcAft>
                <a:spcPts val="400"/>
              </a:spcAft>
            </a:pPr>
            <a:r>
              <a:rPr lang="en-US" sz="2800" b="1" dirty="0" smtClean="0">
                <a:solidFill>
                  <a:srgbClr val="FF0000"/>
                </a:solidFill>
                <a:latin typeface="Trebuchet MS" pitchFamily="34" charset="0"/>
              </a:rPr>
              <a:t>Graphics</a:t>
            </a:r>
            <a:endParaRPr lang="en-US" sz="2800" b="1" dirty="0">
              <a:solidFill>
                <a:srgbClr val="FF0000"/>
              </a:solidFill>
              <a:latin typeface="Trebuchet MS" pitchFamily="34" charset="0"/>
            </a:endParaRPr>
          </a:p>
        </p:txBody>
      </p:sp>
      <p:sp>
        <p:nvSpPr>
          <p:cNvPr id="21" name="TextBox 20"/>
          <p:cNvSpPr txBox="1"/>
          <p:nvPr/>
        </p:nvSpPr>
        <p:spPr>
          <a:xfrm>
            <a:off x="5105400" y="5257800"/>
            <a:ext cx="938213" cy="451406"/>
          </a:xfrm>
          <a:prstGeom prst="rect">
            <a:avLst/>
          </a:prstGeom>
          <a:noFill/>
        </p:spPr>
        <p:txBody>
          <a:bodyPr>
            <a:spAutoFit/>
          </a:bodyPr>
          <a:lstStyle/>
          <a:p>
            <a:pPr marL="6350" fontAlgn="auto">
              <a:spcBef>
                <a:spcPts val="0"/>
              </a:spcBef>
              <a:spcAft>
                <a:spcPts val="400"/>
              </a:spcAft>
              <a:defRPr/>
            </a:pPr>
            <a:r>
              <a:rPr lang="en-US" sz="3500" dirty="0">
                <a:solidFill>
                  <a:schemeClr val="bg2">
                    <a:lumMod val="50000"/>
                  </a:schemeClr>
                </a:solidFill>
                <a:latin typeface="+mn-lt"/>
                <a:cs typeface="+mn-cs"/>
              </a:rPr>
              <a:t>135</a:t>
            </a:r>
            <a:endParaRPr lang="en-US" sz="3500" dirty="0">
              <a:solidFill>
                <a:schemeClr val="bg2">
                  <a:lumMod val="50000"/>
                </a:schemeClr>
              </a:solidFill>
              <a:latin typeface="Trebuchet MS" pitchFamily="34" charset="0"/>
              <a:cs typeface="+mn-cs"/>
            </a:endParaRPr>
          </a:p>
        </p:txBody>
      </p:sp>
      <p:sp>
        <p:nvSpPr>
          <p:cNvPr id="22" name="TextBox 21"/>
          <p:cNvSpPr txBox="1">
            <a:spLocks noChangeArrowheads="1"/>
          </p:cNvSpPr>
          <p:nvPr/>
        </p:nvSpPr>
        <p:spPr bwMode="auto">
          <a:xfrm>
            <a:off x="4572000" y="5715000"/>
            <a:ext cx="2411412" cy="775597"/>
          </a:xfrm>
          <a:prstGeom prst="rect">
            <a:avLst/>
          </a:prstGeom>
          <a:noFill/>
          <a:ln w="9525">
            <a:noFill/>
            <a:miter lim="800000"/>
            <a:headEnd/>
            <a:tailEnd/>
          </a:ln>
        </p:spPr>
        <p:txBody>
          <a:bodyPr wrap="square">
            <a:spAutoFit/>
          </a:bodyPr>
          <a:lstStyle/>
          <a:p>
            <a:pPr marL="6350" lvl="0">
              <a:spcBef>
                <a:spcPct val="20000"/>
              </a:spcBef>
              <a:spcAft>
                <a:spcPts val="400"/>
              </a:spcAft>
            </a:pPr>
            <a:r>
              <a:rPr lang="en-US" sz="2800" b="1" dirty="0" smtClean="0">
                <a:solidFill>
                  <a:srgbClr val="FF0000"/>
                </a:solidFill>
              </a:rPr>
              <a:t>Medical Calculators</a:t>
            </a:r>
          </a:p>
          <a:p>
            <a:pPr marL="6350">
              <a:spcBef>
                <a:spcPct val="20000"/>
              </a:spcBef>
              <a:spcAft>
                <a:spcPts val="400"/>
              </a:spcAft>
            </a:pPr>
            <a:endParaRPr lang="en-US" sz="2800" b="1" dirty="0">
              <a:solidFill>
                <a:srgbClr val="FF0000"/>
              </a:solidFill>
              <a:latin typeface="Trebuchet MS" pitchFamily="34" charset="0"/>
            </a:endParaRPr>
          </a:p>
        </p:txBody>
      </p:sp>
      <p:sp>
        <p:nvSpPr>
          <p:cNvPr id="23" name="TextBox 22"/>
          <p:cNvSpPr txBox="1"/>
          <p:nvPr/>
        </p:nvSpPr>
        <p:spPr>
          <a:xfrm>
            <a:off x="6629400" y="2895600"/>
            <a:ext cx="2033361" cy="451406"/>
          </a:xfrm>
          <a:prstGeom prst="rect">
            <a:avLst/>
          </a:prstGeom>
          <a:noFill/>
        </p:spPr>
        <p:txBody>
          <a:bodyPr wrap="square">
            <a:spAutoFit/>
          </a:bodyPr>
          <a:lstStyle/>
          <a:p>
            <a:pPr marL="6350" fontAlgn="auto">
              <a:spcBef>
                <a:spcPts val="0"/>
              </a:spcBef>
              <a:spcAft>
                <a:spcPts val="400"/>
              </a:spcAft>
              <a:defRPr/>
            </a:pPr>
            <a:r>
              <a:rPr lang="en-US" sz="3500" dirty="0" smtClean="0">
                <a:solidFill>
                  <a:schemeClr val="bg2">
                    <a:lumMod val="50000"/>
                  </a:schemeClr>
                </a:solidFill>
                <a:latin typeface="+mn-lt"/>
                <a:cs typeface="+mn-cs"/>
              </a:rPr>
              <a:t>380 000+</a:t>
            </a:r>
            <a:endParaRPr lang="en-US" sz="3500" dirty="0">
              <a:solidFill>
                <a:schemeClr val="bg2">
                  <a:lumMod val="50000"/>
                </a:schemeClr>
              </a:solidFill>
              <a:latin typeface="Trebuchet MS" pitchFamily="34" charset="0"/>
              <a:cs typeface="+mn-cs"/>
            </a:endParaRPr>
          </a:p>
        </p:txBody>
      </p:sp>
      <p:sp>
        <p:nvSpPr>
          <p:cNvPr id="24" name="TextBox 23"/>
          <p:cNvSpPr txBox="1">
            <a:spLocks noChangeArrowheads="1"/>
          </p:cNvSpPr>
          <p:nvPr/>
        </p:nvSpPr>
        <p:spPr bwMode="auto">
          <a:xfrm>
            <a:off x="6705600" y="3352800"/>
            <a:ext cx="1828800" cy="379591"/>
          </a:xfrm>
          <a:prstGeom prst="rect">
            <a:avLst/>
          </a:prstGeom>
          <a:noFill/>
          <a:ln w="9525">
            <a:noFill/>
            <a:miter lim="800000"/>
            <a:headEnd/>
            <a:tailEnd/>
          </a:ln>
        </p:spPr>
        <p:txBody>
          <a:bodyPr>
            <a:spAutoFit/>
          </a:bodyPr>
          <a:lstStyle/>
          <a:p>
            <a:pPr marL="6350">
              <a:spcBef>
                <a:spcPct val="20000"/>
              </a:spcBef>
              <a:spcAft>
                <a:spcPts val="400"/>
              </a:spcAft>
            </a:pPr>
            <a:r>
              <a:rPr lang="en-US" sz="2800" dirty="0" smtClean="0">
                <a:solidFill>
                  <a:srgbClr val="FF0000"/>
                </a:solidFill>
                <a:latin typeface="Trebuchet MS" pitchFamily="34" charset="0"/>
              </a:rPr>
              <a:t>References</a:t>
            </a:r>
            <a:endParaRPr lang="en-US" sz="2800" dirty="0">
              <a:solidFill>
                <a:srgbClr val="FF0000"/>
              </a:solidFill>
              <a:latin typeface="Trebuchet MS" pitchFamily="34" charset="0"/>
            </a:endParaRPr>
          </a:p>
        </p:txBody>
      </p:sp>
      <p:sp>
        <p:nvSpPr>
          <p:cNvPr id="25" name="TextBox 24"/>
          <p:cNvSpPr txBox="1">
            <a:spLocks noChangeArrowheads="1"/>
          </p:cNvSpPr>
          <p:nvPr/>
        </p:nvSpPr>
        <p:spPr bwMode="auto">
          <a:xfrm>
            <a:off x="7315200" y="4953000"/>
            <a:ext cx="1828800" cy="379591"/>
          </a:xfrm>
          <a:prstGeom prst="rect">
            <a:avLst/>
          </a:prstGeom>
          <a:noFill/>
          <a:ln w="9525">
            <a:noFill/>
            <a:miter lim="800000"/>
            <a:headEnd/>
            <a:tailEnd/>
          </a:ln>
        </p:spPr>
        <p:txBody>
          <a:bodyPr wrap="square">
            <a:spAutoFit/>
          </a:bodyPr>
          <a:lstStyle/>
          <a:p>
            <a:pPr marL="6350">
              <a:spcBef>
                <a:spcPct val="20000"/>
              </a:spcBef>
              <a:spcAft>
                <a:spcPts val="400"/>
              </a:spcAft>
            </a:pPr>
            <a:r>
              <a:rPr lang="en-US" sz="2800" b="1" dirty="0" smtClean="0">
                <a:solidFill>
                  <a:srgbClr val="FF0000"/>
                </a:solidFill>
                <a:latin typeface="Trebuchet MS" pitchFamily="34" charset="0"/>
              </a:rPr>
              <a:t>Specialties</a:t>
            </a:r>
            <a:endParaRPr lang="en-US" sz="2800" b="1" dirty="0">
              <a:solidFill>
                <a:srgbClr val="FF0000"/>
              </a:solidFill>
              <a:latin typeface="Trebuchet MS" pitchFamily="34" charset="0"/>
            </a:endParaRPr>
          </a:p>
        </p:txBody>
      </p:sp>
      <p:sp>
        <p:nvSpPr>
          <p:cNvPr id="26" name="TextBox 25"/>
          <p:cNvSpPr txBox="1"/>
          <p:nvPr/>
        </p:nvSpPr>
        <p:spPr>
          <a:xfrm>
            <a:off x="7578671" y="4495800"/>
            <a:ext cx="1565329" cy="451406"/>
          </a:xfrm>
          <a:prstGeom prst="rect">
            <a:avLst/>
          </a:prstGeom>
          <a:noFill/>
        </p:spPr>
        <p:txBody>
          <a:bodyPr wrap="square">
            <a:spAutoFit/>
          </a:bodyPr>
          <a:lstStyle/>
          <a:p>
            <a:pPr marL="6350" fontAlgn="auto">
              <a:spcBef>
                <a:spcPts val="0"/>
              </a:spcBef>
              <a:spcAft>
                <a:spcPts val="400"/>
              </a:spcAft>
              <a:defRPr/>
            </a:pPr>
            <a:r>
              <a:rPr lang="en-US" sz="3500" dirty="0" smtClean="0">
                <a:solidFill>
                  <a:schemeClr val="bg2">
                    <a:lumMod val="50000"/>
                  </a:schemeClr>
                </a:solidFill>
                <a:latin typeface="+mn-lt"/>
                <a:cs typeface="+mn-cs"/>
              </a:rPr>
              <a:t>23+</a:t>
            </a:r>
            <a:endParaRPr lang="en-US" sz="3500" dirty="0">
              <a:solidFill>
                <a:schemeClr val="bg2">
                  <a:lumMod val="50000"/>
                </a:schemeClr>
              </a:solidFill>
              <a:latin typeface="Trebuchet MS" pitchFamily="34" charset="0"/>
              <a:cs typeface="+mn-cs"/>
            </a:endParaRPr>
          </a:p>
        </p:txBody>
      </p:sp>
      <p:cxnSp>
        <p:nvCxnSpPr>
          <p:cNvPr id="27" name="Straight Connector 26"/>
          <p:cNvCxnSpPr/>
          <p:nvPr/>
        </p:nvCxnSpPr>
        <p:spPr>
          <a:xfrm rot="5400000" flipH="1" flipV="1">
            <a:off x="3314700" y="3009900"/>
            <a:ext cx="1219200" cy="76200"/>
          </a:xfrm>
          <a:prstGeom prst="line">
            <a:avLst/>
          </a:prstGeom>
          <a:noFill/>
          <a:ln w="25400">
            <a:solidFill>
              <a:schemeClr val="accent6"/>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p:cNvCxnSpPr/>
          <p:nvPr/>
        </p:nvCxnSpPr>
        <p:spPr>
          <a:xfrm rot="10800000">
            <a:off x="4495800" y="2209800"/>
            <a:ext cx="1905000" cy="990600"/>
          </a:xfrm>
          <a:prstGeom prst="line">
            <a:avLst/>
          </a:prstGeom>
          <a:noFill/>
          <a:ln w="25400">
            <a:solidFill>
              <a:schemeClr val="accent6"/>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rot="10800000">
            <a:off x="4267200" y="2286000"/>
            <a:ext cx="3276600" cy="2667000"/>
          </a:xfrm>
          <a:prstGeom prst="line">
            <a:avLst/>
          </a:prstGeom>
          <a:noFill/>
          <a:ln w="25400">
            <a:solidFill>
              <a:schemeClr val="accent6"/>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rot="16200000" flipV="1">
            <a:off x="3352800" y="3124200"/>
            <a:ext cx="2743200" cy="1219200"/>
          </a:xfrm>
          <a:prstGeom prst="line">
            <a:avLst/>
          </a:prstGeom>
          <a:noFill/>
          <a:ln w="25400">
            <a:solidFill>
              <a:schemeClr val="accent6"/>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rot="5400000" flipH="1" flipV="1">
            <a:off x="1676400" y="2286000"/>
            <a:ext cx="1905000" cy="1600200"/>
          </a:xfrm>
          <a:prstGeom prst="line">
            <a:avLst/>
          </a:prstGeom>
          <a:noFill/>
          <a:ln w="25400">
            <a:solidFill>
              <a:schemeClr val="accent6"/>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47" presetClass="entr" presetSubtype="0" fill="hold" grpId="0" nodeType="withEffect">
                                  <p:stCondLst>
                                    <p:cond delay="3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par>
                                <p:cTn id="16" presetID="55"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ppt_w*0.7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animEffect transition="in" filter="fade">
                                      <p:cBhvr>
                                        <p:cTn id="20" dur="500"/>
                                        <p:tgtEl>
                                          <p:spTgt spid="8"/>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500"/>
                                        <p:tgtEl>
                                          <p:spTgt spid="9"/>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strVal val="#ppt_w*0.70"/>
                                          </p:val>
                                        </p:tav>
                                        <p:tav tm="100000">
                                          <p:val>
                                            <p:strVal val="#ppt_w"/>
                                          </p:val>
                                        </p:tav>
                                      </p:tavLst>
                                    </p:anim>
                                    <p:anim calcmode="lin" valueType="num">
                                      <p:cBhvr>
                                        <p:cTn id="28" dur="1000" fill="hold"/>
                                        <p:tgtEl>
                                          <p:spTgt spid="12"/>
                                        </p:tgtEl>
                                        <p:attrNameLst>
                                          <p:attrName>ppt_h</p:attrName>
                                        </p:attrNameLst>
                                      </p:cBhvr>
                                      <p:tavLst>
                                        <p:tav tm="0">
                                          <p:val>
                                            <p:strVal val="#ppt_h"/>
                                          </p:val>
                                        </p:tav>
                                        <p:tav tm="100000">
                                          <p:val>
                                            <p:strVal val="#ppt_h"/>
                                          </p:val>
                                        </p:tav>
                                      </p:tavLst>
                                    </p:anim>
                                    <p:animEffect transition="in" filter="fade">
                                      <p:cBhvr>
                                        <p:cTn id="29" dur="1000"/>
                                        <p:tgtEl>
                                          <p:spTgt spid="12"/>
                                        </p:tgtEl>
                                      </p:cBhvr>
                                    </p:animEffect>
                                  </p:childTnLst>
                                </p:cTn>
                              </p:par>
                              <p:par>
                                <p:cTn id="30" presetID="47" presetClass="entr" presetSubtype="0" fill="hold" grpId="0" nodeType="withEffect">
                                  <p:stCondLst>
                                    <p:cond delay="3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anim calcmode="lin" valueType="num">
                                      <p:cBhvr>
                                        <p:cTn id="33" dur="500" fill="hold"/>
                                        <p:tgtEl>
                                          <p:spTgt spid="13"/>
                                        </p:tgtEl>
                                        <p:attrNameLst>
                                          <p:attrName>ppt_x</p:attrName>
                                        </p:attrNameLst>
                                      </p:cBhvr>
                                      <p:tavLst>
                                        <p:tav tm="0">
                                          <p:val>
                                            <p:strVal val="#ppt_x"/>
                                          </p:val>
                                        </p:tav>
                                        <p:tav tm="100000">
                                          <p:val>
                                            <p:strVal val="#ppt_x"/>
                                          </p:val>
                                        </p:tav>
                                      </p:tavLst>
                                    </p:anim>
                                    <p:anim calcmode="lin" valueType="num">
                                      <p:cBhvr>
                                        <p:cTn id="34" dur="5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right)">
                                      <p:cBhvr>
                                        <p:cTn id="38" dur="500"/>
                                        <p:tgtEl>
                                          <p:spTgt spid="14"/>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1000" fill="hold"/>
                                        <p:tgtEl>
                                          <p:spTgt spid="16"/>
                                        </p:tgtEl>
                                        <p:attrNameLst>
                                          <p:attrName>ppt_w</p:attrName>
                                        </p:attrNameLst>
                                      </p:cBhvr>
                                      <p:tavLst>
                                        <p:tav tm="0">
                                          <p:val>
                                            <p:strVal val="#ppt_w*0.70"/>
                                          </p:val>
                                        </p:tav>
                                        <p:tav tm="100000">
                                          <p:val>
                                            <p:strVal val="#ppt_w"/>
                                          </p:val>
                                        </p:tav>
                                      </p:tavLst>
                                    </p:anim>
                                    <p:anim calcmode="lin" valueType="num">
                                      <p:cBhvr>
                                        <p:cTn id="42" dur="1000" fill="hold"/>
                                        <p:tgtEl>
                                          <p:spTgt spid="16"/>
                                        </p:tgtEl>
                                        <p:attrNameLst>
                                          <p:attrName>ppt_h</p:attrName>
                                        </p:attrNameLst>
                                      </p:cBhvr>
                                      <p:tavLst>
                                        <p:tav tm="0">
                                          <p:val>
                                            <p:strVal val="#ppt_h"/>
                                          </p:val>
                                        </p:tav>
                                        <p:tav tm="100000">
                                          <p:val>
                                            <p:strVal val="#ppt_h"/>
                                          </p:val>
                                        </p:tav>
                                      </p:tavLst>
                                    </p:anim>
                                    <p:animEffect transition="in" filter="fade">
                                      <p:cBhvr>
                                        <p:cTn id="43" dur="1000"/>
                                        <p:tgtEl>
                                          <p:spTgt spid="16"/>
                                        </p:tgtEl>
                                      </p:cBhvr>
                                    </p:animEffect>
                                  </p:childTnLst>
                                </p:cTn>
                              </p:par>
                              <p:par>
                                <p:cTn id="44" presetID="47" presetClass="entr" presetSubtype="0" fill="hold" grpId="0" nodeType="withEffect">
                                  <p:stCondLst>
                                    <p:cond delay="30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anim calcmode="lin" valueType="num">
                                      <p:cBhvr>
                                        <p:cTn id="47" dur="500" fill="hold"/>
                                        <p:tgtEl>
                                          <p:spTgt spid="17"/>
                                        </p:tgtEl>
                                        <p:attrNameLst>
                                          <p:attrName>ppt_x</p:attrName>
                                        </p:attrNameLst>
                                      </p:cBhvr>
                                      <p:tavLst>
                                        <p:tav tm="0">
                                          <p:val>
                                            <p:strVal val="#ppt_x"/>
                                          </p:val>
                                        </p:tav>
                                        <p:tav tm="100000">
                                          <p:val>
                                            <p:strVal val="#ppt_x"/>
                                          </p:val>
                                        </p:tav>
                                      </p:tavLst>
                                    </p:anim>
                                    <p:anim calcmode="lin" valueType="num">
                                      <p:cBhvr>
                                        <p:cTn id="48" dur="500" fill="hold"/>
                                        <p:tgtEl>
                                          <p:spTgt spid="17"/>
                                        </p:tgtEl>
                                        <p:attrNameLst>
                                          <p:attrName>ppt_y</p:attrName>
                                        </p:attrNameLst>
                                      </p:cBhvr>
                                      <p:tavLst>
                                        <p:tav tm="0">
                                          <p:val>
                                            <p:strVal val="#ppt_y-.1"/>
                                          </p:val>
                                        </p:tav>
                                        <p:tav tm="100000">
                                          <p:val>
                                            <p:strVal val="#ppt_y"/>
                                          </p:val>
                                        </p:tav>
                                      </p:tavLst>
                                    </p:anim>
                                  </p:childTnLst>
                                </p:cTn>
                              </p:par>
                              <p:par>
                                <p:cTn id="49" presetID="55"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1000" fill="hold"/>
                                        <p:tgtEl>
                                          <p:spTgt spid="19"/>
                                        </p:tgtEl>
                                        <p:attrNameLst>
                                          <p:attrName>ppt_w</p:attrName>
                                        </p:attrNameLst>
                                      </p:cBhvr>
                                      <p:tavLst>
                                        <p:tav tm="0">
                                          <p:val>
                                            <p:strVal val="#ppt_w*0.70"/>
                                          </p:val>
                                        </p:tav>
                                        <p:tav tm="100000">
                                          <p:val>
                                            <p:strVal val="#ppt_w"/>
                                          </p:val>
                                        </p:tav>
                                      </p:tavLst>
                                    </p:anim>
                                    <p:anim calcmode="lin" valueType="num">
                                      <p:cBhvr>
                                        <p:cTn id="52" dur="1000" fill="hold"/>
                                        <p:tgtEl>
                                          <p:spTgt spid="19"/>
                                        </p:tgtEl>
                                        <p:attrNameLst>
                                          <p:attrName>ppt_h</p:attrName>
                                        </p:attrNameLst>
                                      </p:cBhvr>
                                      <p:tavLst>
                                        <p:tav tm="0">
                                          <p:val>
                                            <p:strVal val="#ppt_h"/>
                                          </p:val>
                                        </p:tav>
                                        <p:tav tm="100000">
                                          <p:val>
                                            <p:strVal val="#ppt_h"/>
                                          </p:val>
                                        </p:tav>
                                      </p:tavLst>
                                    </p:anim>
                                    <p:animEffect transition="in" filter="fade">
                                      <p:cBhvr>
                                        <p:cTn id="53" dur="1000"/>
                                        <p:tgtEl>
                                          <p:spTgt spid="19"/>
                                        </p:tgtEl>
                                      </p:cBhvr>
                                    </p:animEffect>
                                  </p:childTnLst>
                                </p:cTn>
                              </p:par>
                              <p:par>
                                <p:cTn id="54" presetID="47" presetClass="entr" presetSubtype="0" fill="hold" grpId="0" nodeType="withEffect">
                                  <p:stCondLst>
                                    <p:cond delay="30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anim calcmode="lin" valueType="num">
                                      <p:cBhvr>
                                        <p:cTn id="57" dur="500" fill="hold"/>
                                        <p:tgtEl>
                                          <p:spTgt spid="20"/>
                                        </p:tgtEl>
                                        <p:attrNameLst>
                                          <p:attrName>ppt_x</p:attrName>
                                        </p:attrNameLst>
                                      </p:cBhvr>
                                      <p:tavLst>
                                        <p:tav tm="0">
                                          <p:val>
                                            <p:strVal val="#ppt_x"/>
                                          </p:val>
                                        </p:tav>
                                        <p:tav tm="100000">
                                          <p:val>
                                            <p:strVal val="#ppt_x"/>
                                          </p:val>
                                        </p:tav>
                                      </p:tavLst>
                                    </p:anim>
                                    <p:anim calcmode="lin" valueType="num">
                                      <p:cBhvr>
                                        <p:cTn id="58" dur="500" fill="hold"/>
                                        <p:tgtEl>
                                          <p:spTgt spid="20"/>
                                        </p:tgtEl>
                                        <p:attrNameLst>
                                          <p:attrName>ppt_y</p:attrName>
                                        </p:attrNameLst>
                                      </p:cBhvr>
                                      <p:tavLst>
                                        <p:tav tm="0">
                                          <p:val>
                                            <p:strVal val="#ppt_y-.1"/>
                                          </p:val>
                                        </p:tav>
                                        <p:tav tm="100000">
                                          <p:val>
                                            <p:strVal val="#ppt_y"/>
                                          </p:val>
                                        </p:tav>
                                      </p:tavLst>
                                    </p:anim>
                                  </p:childTnLst>
                                </p:cTn>
                              </p:par>
                              <p:par>
                                <p:cTn id="59" presetID="55"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1000" fill="hold"/>
                                        <p:tgtEl>
                                          <p:spTgt spid="21"/>
                                        </p:tgtEl>
                                        <p:attrNameLst>
                                          <p:attrName>ppt_w</p:attrName>
                                        </p:attrNameLst>
                                      </p:cBhvr>
                                      <p:tavLst>
                                        <p:tav tm="0">
                                          <p:val>
                                            <p:strVal val="#ppt_w*0.70"/>
                                          </p:val>
                                        </p:tav>
                                        <p:tav tm="100000">
                                          <p:val>
                                            <p:strVal val="#ppt_w"/>
                                          </p:val>
                                        </p:tav>
                                      </p:tavLst>
                                    </p:anim>
                                    <p:anim calcmode="lin" valueType="num">
                                      <p:cBhvr>
                                        <p:cTn id="62" dur="1000" fill="hold"/>
                                        <p:tgtEl>
                                          <p:spTgt spid="21"/>
                                        </p:tgtEl>
                                        <p:attrNameLst>
                                          <p:attrName>ppt_h</p:attrName>
                                        </p:attrNameLst>
                                      </p:cBhvr>
                                      <p:tavLst>
                                        <p:tav tm="0">
                                          <p:val>
                                            <p:strVal val="#ppt_h"/>
                                          </p:val>
                                        </p:tav>
                                        <p:tav tm="100000">
                                          <p:val>
                                            <p:strVal val="#ppt_h"/>
                                          </p:val>
                                        </p:tav>
                                      </p:tavLst>
                                    </p:anim>
                                    <p:animEffect transition="in" filter="fade">
                                      <p:cBhvr>
                                        <p:cTn id="63" dur="1000"/>
                                        <p:tgtEl>
                                          <p:spTgt spid="21"/>
                                        </p:tgtEl>
                                      </p:cBhvr>
                                    </p:animEffect>
                                  </p:childTnLst>
                                </p:cTn>
                              </p:par>
                              <p:par>
                                <p:cTn id="64" presetID="47" presetClass="entr" presetSubtype="0" fill="hold" grpId="0" nodeType="withEffect">
                                  <p:stCondLst>
                                    <p:cond delay="30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anim calcmode="lin" valueType="num">
                                      <p:cBhvr>
                                        <p:cTn id="67" dur="500" fill="hold"/>
                                        <p:tgtEl>
                                          <p:spTgt spid="22"/>
                                        </p:tgtEl>
                                        <p:attrNameLst>
                                          <p:attrName>ppt_x</p:attrName>
                                        </p:attrNameLst>
                                      </p:cBhvr>
                                      <p:tavLst>
                                        <p:tav tm="0">
                                          <p:val>
                                            <p:strVal val="#ppt_x"/>
                                          </p:val>
                                        </p:tav>
                                        <p:tav tm="100000">
                                          <p:val>
                                            <p:strVal val="#ppt_x"/>
                                          </p:val>
                                        </p:tav>
                                      </p:tavLst>
                                    </p:anim>
                                    <p:anim calcmode="lin" valueType="num">
                                      <p:cBhvr>
                                        <p:cTn id="68" dur="500" fill="hold"/>
                                        <p:tgtEl>
                                          <p:spTgt spid="22"/>
                                        </p:tgtEl>
                                        <p:attrNameLst>
                                          <p:attrName>ppt_y</p:attrName>
                                        </p:attrNameLst>
                                      </p:cBhvr>
                                      <p:tavLst>
                                        <p:tav tm="0">
                                          <p:val>
                                            <p:strVal val="#ppt_y-.1"/>
                                          </p:val>
                                        </p:tav>
                                        <p:tav tm="100000">
                                          <p:val>
                                            <p:strVal val="#ppt_y"/>
                                          </p:val>
                                        </p:tav>
                                      </p:tavLst>
                                    </p:anim>
                                  </p:childTnLst>
                                </p:cTn>
                              </p:par>
                              <p:par>
                                <p:cTn id="69" presetID="55"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1000" fill="hold"/>
                                        <p:tgtEl>
                                          <p:spTgt spid="23"/>
                                        </p:tgtEl>
                                        <p:attrNameLst>
                                          <p:attrName>ppt_w</p:attrName>
                                        </p:attrNameLst>
                                      </p:cBhvr>
                                      <p:tavLst>
                                        <p:tav tm="0">
                                          <p:val>
                                            <p:strVal val="#ppt_w*0.70"/>
                                          </p:val>
                                        </p:tav>
                                        <p:tav tm="100000">
                                          <p:val>
                                            <p:strVal val="#ppt_w"/>
                                          </p:val>
                                        </p:tav>
                                      </p:tavLst>
                                    </p:anim>
                                    <p:anim calcmode="lin" valueType="num">
                                      <p:cBhvr>
                                        <p:cTn id="72" dur="1000" fill="hold"/>
                                        <p:tgtEl>
                                          <p:spTgt spid="23"/>
                                        </p:tgtEl>
                                        <p:attrNameLst>
                                          <p:attrName>ppt_h</p:attrName>
                                        </p:attrNameLst>
                                      </p:cBhvr>
                                      <p:tavLst>
                                        <p:tav tm="0">
                                          <p:val>
                                            <p:strVal val="#ppt_h"/>
                                          </p:val>
                                        </p:tav>
                                        <p:tav tm="100000">
                                          <p:val>
                                            <p:strVal val="#ppt_h"/>
                                          </p:val>
                                        </p:tav>
                                      </p:tavLst>
                                    </p:anim>
                                    <p:animEffect transition="in" filter="fade">
                                      <p:cBhvr>
                                        <p:cTn id="73" dur="1000"/>
                                        <p:tgtEl>
                                          <p:spTgt spid="23"/>
                                        </p:tgtEl>
                                      </p:cBhvr>
                                    </p:animEffect>
                                  </p:childTnLst>
                                </p:cTn>
                              </p:par>
                              <p:par>
                                <p:cTn id="74" presetID="47" presetClass="entr" presetSubtype="0" fill="hold" grpId="0" nodeType="withEffect">
                                  <p:stCondLst>
                                    <p:cond delay="30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strVal val="#ppt_x"/>
                                          </p:val>
                                        </p:tav>
                                        <p:tav tm="100000">
                                          <p:val>
                                            <p:strVal val="#ppt_x"/>
                                          </p:val>
                                        </p:tav>
                                      </p:tavLst>
                                    </p:anim>
                                    <p:anim calcmode="lin" valueType="num">
                                      <p:cBhvr>
                                        <p:cTn id="78" dur="500" fill="hold"/>
                                        <p:tgtEl>
                                          <p:spTgt spid="24"/>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30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anim calcmode="lin" valueType="num">
                                      <p:cBhvr>
                                        <p:cTn id="82" dur="500" fill="hold"/>
                                        <p:tgtEl>
                                          <p:spTgt spid="25"/>
                                        </p:tgtEl>
                                        <p:attrNameLst>
                                          <p:attrName>ppt_x</p:attrName>
                                        </p:attrNameLst>
                                      </p:cBhvr>
                                      <p:tavLst>
                                        <p:tav tm="0">
                                          <p:val>
                                            <p:strVal val="#ppt_x"/>
                                          </p:val>
                                        </p:tav>
                                        <p:tav tm="100000">
                                          <p:val>
                                            <p:strVal val="#ppt_x"/>
                                          </p:val>
                                        </p:tav>
                                      </p:tavLst>
                                    </p:anim>
                                    <p:anim calcmode="lin" valueType="num">
                                      <p:cBhvr>
                                        <p:cTn id="83" dur="500" fill="hold"/>
                                        <p:tgtEl>
                                          <p:spTgt spid="25"/>
                                        </p:tgtEl>
                                        <p:attrNameLst>
                                          <p:attrName>ppt_y</p:attrName>
                                        </p:attrNameLst>
                                      </p:cBhvr>
                                      <p:tavLst>
                                        <p:tav tm="0">
                                          <p:val>
                                            <p:strVal val="#ppt_y-.1"/>
                                          </p:val>
                                        </p:tav>
                                        <p:tav tm="100000">
                                          <p:val>
                                            <p:strVal val="#ppt_y"/>
                                          </p:val>
                                        </p:tav>
                                      </p:tavLst>
                                    </p:anim>
                                  </p:childTnLst>
                                </p:cTn>
                              </p:par>
                              <p:par>
                                <p:cTn id="84" presetID="55" presetClass="entr" presetSubtype="0"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p:cTn id="86" dur="1000" fill="hold"/>
                                        <p:tgtEl>
                                          <p:spTgt spid="26"/>
                                        </p:tgtEl>
                                        <p:attrNameLst>
                                          <p:attrName>ppt_w</p:attrName>
                                        </p:attrNameLst>
                                      </p:cBhvr>
                                      <p:tavLst>
                                        <p:tav tm="0">
                                          <p:val>
                                            <p:strVal val="#ppt_w*0.70"/>
                                          </p:val>
                                        </p:tav>
                                        <p:tav tm="100000">
                                          <p:val>
                                            <p:strVal val="#ppt_w"/>
                                          </p:val>
                                        </p:tav>
                                      </p:tavLst>
                                    </p:anim>
                                    <p:anim calcmode="lin" valueType="num">
                                      <p:cBhvr>
                                        <p:cTn id="87" dur="1000" fill="hold"/>
                                        <p:tgtEl>
                                          <p:spTgt spid="26"/>
                                        </p:tgtEl>
                                        <p:attrNameLst>
                                          <p:attrName>ppt_h</p:attrName>
                                        </p:attrNameLst>
                                      </p:cBhvr>
                                      <p:tavLst>
                                        <p:tav tm="0">
                                          <p:val>
                                            <p:strVal val="#ppt_h"/>
                                          </p:val>
                                        </p:tav>
                                        <p:tav tm="100000">
                                          <p:val>
                                            <p:strVal val="#ppt_h"/>
                                          </p:val>
                                        </p:tav>
                                      </p:tavLst>
                                    </p:anim>
                                    <p:animEffect transition="in" filter="fade">
                                      <p:cBhvr>
                                        <p:cTn id="88" dur="1000"/>
                                        <p:tgtEl>
                                          <p:spTgt spid="26"/>
                                        </p:tgtEl>
                                      </p:cBhvr>
                                    </p:animEffect>
                                  </p:childTnLst>
                                </p:cTn>
                              </p:par>
                            </p:childTnLst>
                          </p:cTn>
                        </p:par>
                        <p:par>
                          <p:cTn id="89" fill="hold">
                            <p:stCondLst>
                              <p:cond delay="3000"/>
                            </p:stCondLst>
                            <p:childTnLst>
                              <p:par>
                                <p:cTn id="90" presetID="22" presetClass="entr" presetSubtype="2" fill="hold"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wipe(right)">
                                      <p:cBhvr>
                                        <p:cTn id="92" dur="500"/>
                                        <p:tgtEl>
                                          <p:spTgt spid="27"/>
                                        </p:tgtEl>
                                      </p:cBhvr>
                                    </p:animEffect>
                                  </p:childTnLst>
                                </p:cTn>
                              </p:par>
                            </p:childTnLst>
                          </p:cTn>
                        </p:par>
                        <p:par>
                          <p:cTn id="93" fill="hold">
                            <p:stCondLst>
                              <p:cond delay="3500"/>
                            </p:stCondLst>
                            <p:childTnLst>
                              <p:par>
                                <p:cTn id="94" presetID="22" presetClass="entr" presetSubtype="2" fill="hold" nodeType="after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wipe(right)">
                                      <p:cBhvr>
                                        <p:cTn id="96" dur="500"/>
                                        <p:tgtEl>
                                          <p:spTgt spid="29"/>
                                        </p:tgtEl>
                                      </p:cBhvr>
                                    </p:animEffect>
                                  </p:childTnLst>
                                </p:cTn>
                              </p:par>
                            </p:childTnLst>
                          </p:cTn>
                        </p:par>
                        <p:par>
                          <p:cTn id="97" fill="hold">
                            <p:stCondLst>
                              <p:cond delay="4000"/>
                            </p:stCondLst>
                            <p:childTnLst>
                              <p:par>
                                <p:cTn id="98" presetID="22" presetClass="entr" presetSubtype="2" fill="hold" nodeType="after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wipe(right)">
                                      <p:cBhvr>
                                        <p:cTn id="100" dur="500"/>
                                        <p:tgtEl>
                                          <p:spTgt spid="35"/>
                                        </p:tgtEl>
                                      </p:cBhvr>
                                    </p:animEffect>
                                  </p:childTnLst>
                                </p:cTn>
                              </p:par>
                            </p:childTnLst>
                          </p:cTn>
                        </p:par>
                        <p:par>
                          <p:cTn id="101" fill="hold">
                            <p:stCondLst>
                              <p:cond delay="4500"/>
                            </p:stCondLst>
                            <p:childTnLst>
                              <p:par>
                                <p:cTn id="102" presetID="22" presetClass="entr" presetSubtype="2" fill="hold" nodeType="after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wipe(right)">
                                      <p:cBhvr>
                                        <p:cTn id="104" dur="500"/>
                                        <p:tgtEl>
                                          <p:spTgt spid="42"/>
                                        </p:tgtEl>
                                      </p:cBhvr>
                                    </p:animEffect>
                                  </p:childTnLst>
                                </p:cTn>
                              </p:par>
                            </p:childTnLst>
                          </p:cTn>
                        </p:par>
                        <p:par>
                          <p:cTn id="105" fill="hold">
                            <p:stCondLst>
                              <p:cond delay="5000"/>
                            </p:stCondLst>
                            <p:childTnLst>
                              <p:par>
                                <p:cTn id="106" presetID="22" presetClass="entr" presetSubtype="2" fill="hold"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wipe(right)">
                                      <p:cBhvr>
                                        <p:cTn id="10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2" grpId="0"/>
      <p:bldP spid="13" grpId="0"/>
      <p:bldP spid="16" grpId="0"/>
      <p:bldP spid="17" grpId="0"/>
      <p:bldP spid="19" grpId="0"/>
      <p:bldP spid="20" grpId="0"/>
      <p:bldP spid="21" grpId="0"/>
      <p:bldP spid="22" grpId="0"/>
      <p:bldP spid="23"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1" y="0"/>
            <a:ext cx="9144000" cy="6310313"/>
          </a:xfrm>
          <a:prstGeom prst="rect">
            <a:avLst/>
          </a:prstGeom>
          <a:noFill/>
          <a:ln w="9525">
            <a:noFill/>
            <a:miter lim="800000"/>
            <a:headEnd/>
            <a:tailEnd/>
          </a:ln>
          <a:effectLst/>
        </p:spPr>
      </p:pic>
      <p:sp>
        <p:nvSpPr>
          <p:cNvPr id="5" name="Oval 4"/>
          <p:cNvSpPr/>
          <p:nvPr/>
        </p:nvSpPr>
        <p:spPr bwMode="auto">
          <a:xfrm>
            <a:off x="2438400" y="3581400"/>
            <a:ext cx="2209800" cy="3048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25000" smtClean="0">
              <a:ln>
                <a:noFill/>
              </a:ln>
              <a:solidFill>
                <a:schemeClr val="tx1"/>
              </a:solidFill>
              <a:effectLst/>
              <a:latin typeface="Arial" charset="0"/>
            </a:endParaRPr>
          </a:p>
        </p:txBody>
      </p:sp>
      <p:pic>
        <p:nvPicPr>
          <p:cNvPr id="7" name="Picture 2" descr="C:\Users\ASUS\Desktop\Untitled.png"/>
          <p:cNvPicPr>
            <a:picLocks noChangeAspect="1" noChangeArrowheads="1"/>
          </p:cNvPicPr>
          <p:nvPr/>
        </p:nvPicPr>
        <p:blipFill>
          <a:blip r:embed="rId3" cstate="print"/>
          <a:srcRect/>
          <a:stretch>
            <a:fillRect/>
          </a:stretch>
        </p:blipFill>
        <p:spPr bwMode="auto">
          <a:xfrm>
            <a:off x="0" y="6381750"/>
            <a:ext cx="1828800" cy="476250"/>
          </a:xfrm>
          <a:prstGeom prst="rect">
            <a:avLst/>
          </a:prstGeom>
          <a:noFill/>
        </p:spPr>
      </p:pic>
    </p:spTree>
    <p:extLst>
      <p:ext uri="{BB962C8B-B14F-4D97-AF65-F5344CB8AC3E}">
        <p14:creationId xmlns:p14="http://schemas.microsoft.com/office/powerpoint/2010/main" val="42469680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9698" name="Picture 2"/>
          <p:cNvPicPr>
            <a:picLocks noChangeAspect="1" noChangeArrowheads="1"/>
          </p:cNvPicPr>
          <p:nvPr/>
        </p:nvPicPr>
        <p:blipFill>
          <a:blip r:embed="rId2" cstate="print"/>
          <a:srcRect/>
          <a:stretch>
            <a:fillRect/>
          </a:stretch>
        </p:blipFill>
        <p:spPr bwMode="auto">
          <a:xfrm>
            <a:off x="1" y="0"/>
            <a:ext cx="9144000" cy="6300789"/>
          </a:xfrm>
          <a:prstGeom prst="rect">
            <a:avLst/>
          </a:prstGeom>
          <a:noFill/>
          <a:ln w="9525">
            <a:noFill/>
            <a:miter lim="800000"/>
            <a:headEnd/>
            <a:tailEnd/>
          </a:ln>
          <a:effectLst/>
        </p:spPr>
      </p:pic>
      <p:pic>
        <p:nvPicPr>
          <p:cNvPr id="6" name="Picture 2" descr="C:\Users\ASUS\Desktop\Untitled.png"/>
          <p:cNvPicPr>
            <a:picLocks noChangeAspect="1" noChangeArrowheads="1"/>
          </p:cNvPicPr>
          <p:nvPr/>
        </p:nvPicPr>
        <p:blipFill>
          <a:blip r:embed="rId3" cstate="print"/>
          <a:srcRect/>
          <a:stretch>
            <a:fillRect/>
          </a:stretch>
        </p:blipFill>
        <p:spPr bwMode="auto">
          <a:xfrm>
            <a:off x="0" y="6324600"/>
            <a:ext cx="1828800" cy="476250"/>
          </a:xfrm>
          <a:prstGeom prst="rect">
            <a:avLst/>
          </a:prstGeom>
          <a:noFill/>
        </p:spPr>
      </p:pic>
    </p:spTree>
    <p:extLst>
      <p:ext uri="{BB962C8B-B14F-4D97-AF65-F5344CB8AC3E}">
        <p14:creationId xmlns:p14="http://schemas.microsoft.com/office/powerpoint/2010/main" val="36564340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0722" name="Picture 2"/>
          <p:cNvPicPr>
            <a:picLocks noChangeAspect="1" noChangeArrowheads="1"/>
          </p:cNvPicPr>
          <p:nvPr/>
        </p:nvPicPr>
        <p:blipFill>
          <a:blip r:embed="rId2" cstate="print"/>
          <a:srcRect/>
          <a:stretch>
            <a:fillRect/>
          </a:stretch>
        </p:blipFill>
        <p:spPr bwMode="auto">
          <a:xfrm>
            <a:off x="1" y="0"/>
            <a:ext cx="9144000" cy="6257925"/>
          </a:xfrm>
          <a:prstGeom prst="rect">
            <a:avLst/>
          </a:prstGeom>
          <a:noFill/>
          <a:ln w="9525">
            <a:noFill/>
            <a:miter lim="800000"/>
            <a:headEnd/>
            <a:tailEnd/>
          </a:ln>
          <a:effectLst/>
        </p:spPr>
      </p:pic>
      <p:pic>
        <p:nvPicPr>
          <p:cNvPr id="6" name="Picture 2" descr="C:\Users\ASUS\Desktop\Untitled.png"/>
          <p:cNvPicPr>
            <a:picLocks noChangeAspect="1" noChangeArrowheads="1"/>
          </p:cNvPicPr>
          <p:nvPr/>
        </p:nvPicPr>
        <p:blipFill>
          <a:blip r:embed="rId3" cstate="print"/>
          <a:srcRect/>
          <a:stretch>
            <a:fillRect/>
          </a:stretch>
        </p:blipFill>
        <p:spPr bwMode="auto">
          <a:xfrm>
            <a:off x="0" y="6381750"/>
            <a:ext cx="1828800" cy="476250"/>
          </a:xfrm>
          <a:prstGeom prst="rect">
            <a:avLst/>
          </a:prstGeom>
          <a:noFill/>
        </p:spPr>
      </p:pic>
    </p:spTree>
    <p:extLst>
      <p:ext uri="{BB962C8B-B14F-4D97-AF65-F5344CB8AC3E}">
        <p14:creationId xmlns:p14="http://schemas.microsoft.com/office/powerpoint/2010/main" val="39385969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477000"/>
          </a:xfrm>
          <a:prstGeom prst="rect">
            <a:avLst/>
          </a:prstGeom>
          <a:noFill/>
          <a:ln w="9525">
            <a:noFill/>
            <a:miter lim="800000"/>
            <a:headEnd/>
            <a:tailEnd/>
          </a:ln>
          <a:effectLst/>
        </p:spPr>
      </p:pic>
      <p:sp>
        <p:nvSpPr>
          <p:cNvPr id="3" name="Oval 2"/>
          <p:cNvSpPr/>
          <p:nvPr/>
        </p:nvSpPr>
        <p:spPr bwMode="auto">
          <a:xfrm>
            <a:off x="-32982" y="2438400"/>
            <a:ext cx="1447800" cy="3810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25000" smtClean="0">
              <a:ln>
                <a:noFill/>
              </a:ln>
              <a:solidFill>
                <a:schemeClr val="tx1"/>
              </a:solidFill>
              <a:effectLst/>
              <a:latin typeface="Arial" charset="0"/>
            </a:endParaRPr>
          </a:p>
        </p:txBody>
      </p:sp>
      <p:sp>
        <p:nvSpPr>
          <p:cNvPr id="5" name="Oval 4"/>
          <p:cNvSpPr/>
          <p:nvPr/>
        </p:nvSpPr>
        <p:spPr bwMode="auto">
          <a:xfrm>
            <a:off x="2514600" y="1828800"/>
            <a:ext cx="1447800" cy="3810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25000" smtClean="0">
              <a:ln>
                <a:noFill/>
              </a:ln>
              <a:solidFill>
                <a:schemeClr val="tx1"/>
              </a:solidFill>
              <a:effectLst/>
              <a:latin typeface="Arial" charset="0"/>
            </a:endParaRPr>
          </a:p>
        </p:txBody>
      </p:sp>
      <p:pic>
        <p:nvPicPr>
          <p:cNvPr id="13314" name="Picture 2" descr="C:\Users\ASUS\Desktop\Untitled.png"/>
          <p:cNvPicPr>
            <a:picLocks noChangeAspect="1" noChangeArrowheads="1"/>
          </p:cNvPicPr>
          <p:nvPr/>
        </p:nvPicPr>
        <p:blipFill>
          <a:blip r:embed="rId3" cstate="print"/>
          <a:srcRect/>
          <a:stretch>
            <a:fillRect/>
          </a:stretch>
        </p:blipFill>
        <p:spPr bwMode="auto">
          <a:xfrm>
            <a:off x="0" y="6381750"/>
            <a:ext cx="1828800" cy="476250"/>
          </a:xfrm>
          <a:prstGeom prst="rect">
            <a:avLst/>
          </a:prstGeom>
          <a:noFill/>
        </p:spPr>
      </p:pic>
    </p:spTree>
    <p:extLst>
      <p:ext uri="{BB962C8B-B14F-4D97-AF65-F5344CB8AC3E}">
        <p14:creationId xmlns:p14="http://schemas.microsoft.com/office/powerpoint/2010/main" val="15934590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3884" y="0"/>
            <a:ext cx="9167884" cy="6756651"/>
          </a:xfrm>
          <a:prstGeom prst="rect">
            <a:avLst/>
          </a:prstGeom>
          <a:noFill/>
          <a:ln w="9525">
            <a:noFill/>
            <a:miter lim="800000"/>
            <a:headEnd/>
            <a:tailEnd/>
          </a:ln>
          <a:effectLst/>
        </p:spPr>
      </p:pic>
      <p:sp>
        <p:nvSpPr>
          <p:cNvPr id="2" name="Oval 1"/>
          <p:cNvSpPr/>
          <p:nvPr/>
        </p:nvSpPr>
        <p:spPr bwMode="auto">
          <a:xfrm>
            <a:off x="2590800" y="2590800"/>
            <a:ext cx="1447800" cy="3048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25000" smtClean="0">
              <a:ln>
                <a:noFill/>
              </a:ln>
              <a:solidFill>
                <a:schemeClr val="tx1"/>
              </a:solidFill>
              <a:effectLst/>
              <a:latin typeface="Arial" charset="0"/>
            </a:endParaRPr>
          </a:p>
        </p:txBody>
      </p:sp>
      <p:pic>
        <p:nvPicPr>
          <p:cNvPr id="14338" name="Picture 2" descr="C:\Users\ASUS\Desktop\Untitled.png"/>
          <p:cNvPicPr>
            <a:picLocks noChangeAspect="1" noChangeArrowheads="1"/>
          </p:cNvPicPr>
          <p:nvPr/>
        </p:nvPicPr>
        <p:blipFill>
          <a:blip r:embed="rId3" cstate="print"/>
          <a:srcRect/>
          <a:stretch>
            <a:fillRect/>
          </a:stretch>
        </p:blipFill>
        <p:spPr bwMode="auto">
          <a:xfrm>
            <a:off x="0" y="6381750"/>
            <a:ext cx="1828800" cy="476250"/>
          </a:xfrm>
          <a:prstGeom prst="rect">
            <a:avLst/>
          </a:prstGeom>
          <a:noFill/>
        </p:spPr>
      </p:pic>
    </p:spTree>
    <p:extLst>
      <p:ext uri="{BB962C8B-B14F-4D97-AF65-F5344CB8AC3E}">
        <p14:creationId xmlns:p14="http://schemas.microsoft.com/office/powerpoint/2010/main" val="14481571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2510" y="0"/>
            <a:ext cx="9156510" cy="6749615"/>
          </a:xfrm>
          <a:prstGeom prst="rect">
            <a:avLst/>
          </a:prstGeom>
          <a:noFill/>
          <a:ln w="9525">
            <a:noFill/>
            <a:miter lim="800000"/>
            <a:headEnd/>
            <a:tailEnd/>
          </a:ln>
          <a:effectLst/>
        </p:spPr>
      </p:pic>
      <p:sp>
        <p:nvSpPr>
          <p:cNvPr id="2" name="Oval 1"/>
          <p:cNvSpPr/>
          <p:nvPr/>
        </p:nvSpPr>
        <p:spPr bwMode="auto">
          <a:xfrm>
            <a:off x="2667000" y="2362200"/>
            <a:ext cx="2667000" cy="3048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25000" smtClean="0">
              <a:ln>
                <a:noFill/>
              </a:ln>
              <a:solidFill>
                <a:schemeClr val="tx1"/>
              </a:solidFill>
              <a:effectLst/>
              <a:latin typeface="Arial" charset="0"/>
            </a:endParaRPr>
          </a:p>
        </p:txBody>
      </p:sp>
      <p:pic>
        <p:nvPicPr>
          <p:cNvPr id="15362" name="Picture 2" descr="C:\Users\ASUS\Desktop\Untitled.png"/>
          <p:cNvPicPr>
            <a:picLocks noChangeAspect="1" noChangeArrowheads="1"/>
          </p:cNvPicPr>
          <p:nvPr/>
        </p:nvPicPr>
        <p:blipFill>
          <a:blip r:embed="rId3" cstate="print"/>
          <a:srcRect/>
          <a:stretch>
            <a:fillRect/>
          </a:stretch>
        </p:blipFill>
        <p:spPr bwMode="auto">
          <a:xfrm>
            <a:off x="0" y="6381750"/>
            <a:ext cx="1828800" cy="476250"/>
          </a:xfrm>
          <a:prstGeom prst="rect">
            <a:avLst/>
          </a:prstGeom>
          <a:noFill/>
        </p:spPr>
      </p:pic>
    </p:spTree>
    <p:extLst>
      <p:ext uri="{BB962C8B-B14F-4D97-AF65-F5344CB8AC3E}">
        <p14:creationId xmlns:p14="http://schemas.microsoft.com/office/powerpoint/2010/main" val="10607629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0"/>
            <a:ext cx="9144000" cy="6804888"/>
          </a:xfrm>
          <a:prstGeom prst="rect">
            <a:avLst/>
          </a:prstGeom>
          <a:noFill/>
          <a:ln w="9525">
            <a:noFill/>
            <a:miter lim="800000"/>
            <a:headEnd/>
            <a:tailEnd/>
          </a:ln>
          <a:effectLst/>
        </p:spPr>
      </p:pic>
      <p:sp>
        <p:nvSpPr>
          <p:cNvPr id="4" name="Right Arrow 3"/>
          <p:cNvSpPr/>
          <p:nvPr/>
        </p:nvSpPr>
        <p:spPr bwMode="auto">
          <a:xfrm>
            <a:off x="8077200" y="4648200"/>
            <a:ext cx="762000" cy="6096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Tree>
    <p:extLst>
      <p:ext uri="{BB962C8B-B14F-4D97-AF65-F5344CB8AC3E}">
        <p14:creationId xmlns:p14="http://schemas.microsoft.com/office/powerpoint/2010/main" val="35963751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5687" y="-23884"/>
            <a:ext cx="9149687" cy="6962094"/>
          </a:xfrm>
          <a:prstGeom prst="rect">
            <a:avLst/>
          </a:prstGeom>
          <a:noFill/>
          <a:ln w="9525">
            <a:noFill/>
            <a:miter lim="800000"/>
            <a:headEnd/>
            <a:tailEnd/>
          </a:ln>
          <a:effectLst/>
        </p:spPr>
      </p:pic>
      <p:sp>
        <p:nvSpPr>
          <p:cNvPr id="2" name="Oval 1"/>
          <p:cNvSpPr/>
          <p:nvPr/>
        </p:nvSpPr>
        <p:spPr bwMode="auto">
          <a:xfrm>
            <a:off x="2514600" y="2743200"/>
            <a:ext cx="1600200" cy="3048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25000" smtClean="0">
              <a:ln>
                <a:noFill/>
              </a:ln>
              <a:solidFill>
                <a:schemeClr val="tx1"/>
              </a:solidFill>
              <a:effectLst/>
              <a:latin typeface="Arial" charset="0"/>
            </a:endParaRPr>
          </a:p>
        </p:txBody>
      </p:sp>
      <p:pic>
        <p:nvPicPr>
          <p:cNvPr id="16386" name="Picture 2" descr="C:\Users\ASUS\Desktop\Untitled.png"/>
          <p:cNvPicPr>
            <a:picLocks noChangeAspect="1" noChangeArrowheads="1"/>
          </p:cNvPicPr>
          <p:nvPr/>
        </p:nvPicPr>
        <p:blipFill>
          <a:blip r:embed="rId3" cstate="print"/>
          <a:srcRect/>
          <a:stretch>
            <a:fillRect/>
          </a:stretch>
        </p:blipFill>
        <p:spPr bwMode="auto">
          <a:xfrm>
            <a:off x="0" y="6381750"/>
            <a:ext cx="1828800" cy="476250"/>
          </a:xfrm>
          <a:prstGeom prst="rect">
            <a:avLst/>
          </a:prstGeom>
          <a:noFill/>
        </p:spPr>
      </p:pic>
    </p:spTree>
    <p:extLst>
      <p:ext uri="{BB962C8B-B14F-4D97-AF65-F5344CB8AC3E}">
        <p14:creationId xmlns:p14="http://schemas.microsoft.com/office/powerpoint/2010/main" val="25149471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0"/>
            <a:ext cx="9144000" cy="6943485"/>
          </a:xfrm>
          <a:prstGeom prst="rect">
            <a:avLst/>
          </a:prstGeom>
          <a:noFill/>
          <a:ln w="9525">
            <a:noFill/>
            <a:miter lim="800000"/>
            <a:headEnd/>
            <a:tailEnd/>
          </a:ln>
          <a:effectLst/>
        </p:spPr>
      </p:pic>
      <p:pic>
        <p:nvPicPr>
          <p:cNvPr id="17410" name="Picture 2" descr="C:\Users\ASUS\Desktop\Untitled.png"/>
          <p:cNvPicPr>
            <a:picLocks noChangeAspect="1" noChangeArrowheads="1"/>
          </p:cNvPicPr>
          <p:nvPr/>
        </p:nvPicPr>
        <p:blipFill>
          <a:blip r:embed="rId3" cstate="print"/>
          <a:srcRect/>
          <a:stretch>
            <a:fillRect/>
          </a:stretch>
        </p:blipFill>
        <p:spPr bwMode="auto">
          <a:xfrm>
            <a:off x="0" y="6381750"/>
            <a:ext cx="2286000" cy="515938"/>
          </a:xfrm>
          <a:prstGeom prst="rect">
            <a:avLst/>
          </a:prstGeom>
          <a:noFill/>
        </p:spPr>
      </p:pic>
    </p:spTree>
    <p:extLst>
      <p:ext uri="{BB962C8B-B14F-4D97-AF65-F5344CB8AC3E}">
        <p14:creationId xmlns:p14="http://schemas.microsoft.com/office/powerpoint/2010/main" val="4542061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5922" y="0"/>
            <a:ext cx="9159922" cy="6324600"/>
          </a:xfrm>
          <a:prstGeom prst="rect">
            <a:avLst/>
          </a:prstGeom>
          <a:noFill/>
          <a:ln w="9525">
            <a:noFill/>
            <a:miter lim="800000"/>
            <a:headEnd/>
            <a:tailEnd/>
          </a:ln>
          <a:effectLst/>
        </p:spPr>
      </p:pic>
      <p:pic>
        <p:nvPicPr>
          <p:cNvPr id="18434" name="Picture 2" descr="C:\Users\ASUS\Desktop\Untitled.png"/>
          <p:cNvPicPr>
            <a:picLocks noChangeAspect="1" noChangeArrowheads="1"/>
          </p:cNvPicPr>
          <p:nvPr/>
        </p:nvPicPr>
        <p:blipFill>
          <a:blip r:embed="rId3" cstate="print"/>
          <a:srcRect/>
          <a:stretch>
            <a:fillRect/>
          </a:stretch>
        </p:blipFill>
        <p:spPr bwMode="auto">
          <a:xfrm>
            <a:off x="0" y="6381750"/>
            <a:ext cx="1828800" cy="476250"/>
          </a:xfrm>
          <a:prstGeom prst="rect">
            <a:avLst/>
          </a:prstGeom>
          <a:noFill/>
        </p:spPr>
      </p:pic>
    </p:spTree>
    <p:extLst>
      <p:ext uri="{BB962C8B-B14F-4D97-AF65-F5344CB8AC3E}">
        <p14:creationId xmlns:p14="http://schemas.microsoft.com/office/powerpoint/2010/main" val="180672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81200"/>
            <a:ext cx="7315200" cy="715963"/>
          </a:xfrm>
        </p:spPr>
        <p:txBody>
          <a:bodyPr/>
          <a:lstStyle/>
          <a:p>
            <a:pPr algn="r" rtl="1"/>
            <a:r>
              <a:rPr lang="fa-IR" sz="1800" b="1" dirty="0">
                <a:solidFill>
                  <a:schemeClr val="accent2">
                    <a:lumMod val="75000"/>
                  </a:schemeClr>
                </a:solidFill>
                <a:cs typeface="B Zar" pitchFamily="2" charset="-78"/>
              </a:rPr>
              <a:t>انواع موضوعات تحت پوشش این پایگاه عبارتند از:</a:t>
            </a:r>
            <a:r>
              <a:rPr lang="en-US" sz="1800" b="1" dirty="0">
                <a:solidFill>
                  <a:schemeClr val="accent2">
                    <a:lumMod val="75000"/>
                  </a:schemeClr>
                </a:solidFill>
                <a:cs typeface="B Zar" pitchFamily="2" charset="-78"/>
              </a:rPr>
              <a:t/>
            </a:r>
            <a:br>
              <a:rPr lang="en-US" sz="1800" b="1" dirty="0">
                <a:solidFill>
                  <a:schemeClr val="accent2">
                    <a:lumMod val="75000"/>
                  </a:schemeClr>
                </a:solidFill>
                <a:cs typeface="B Zar" pitchFamily="2" charset="-78"/>
              </a:rPr>
            </a:br>
            <a:endParaRPr lang="en-US" sz="1800" dirty="0">
              <a:solidFill>
                <a:schemeClr val="accent2">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871228906"/>
              </p:ext>
            </p:extLst>
          </p:nvPr>
        </p:nvGraphicFramePr>
        <p:xfrm>
          <a:off x="1524000" y="2743200"/>
          <a:ext cx="6096000" cy="3657600"/>
        </p:xfrm>
        <a:graphic>
          <a:graphicData uri="http://schemas.openxmlformats.org/drawingml/2006/table">
            <a:tbl>
              <a:tblPr rtl="1" firstRow="1" bandRow="1">
                <a:tableStyleId>{5C22544A-7EE6-4342-B048-85BDC9FD1C3A}</a:tableStyleId>
              </a:tblPr>
              <a:tblGrid>
                <a:gridCol w="3048000"/>
                <a:gridCol w="3048000"/>
              </a:tblGrid>
              <a:tr h="370840">
                <a:tc>
                  <a:txBody>
                    <a:bodyPr/>
                    <a:lstStyle/>
                    <a:p>
                      <a:pPr marL="285750" indent="-285750" algn="r" rtl="1">
                        <a:buFont typeface="Arial" panose="020B0604020202020204" pitchFamily="34" charset="0"/>
                        <a:buChar char="•"/>
                      </a:pPr>
                      <a:r>
                        <a:rPr lang="fa-IR" sz="1800" b="1" dirty="0" smtClean="0">
                          <a:solidFill>
                            <a:schemeClr val="tx1">
                              <a:lumMod val="50000"/>
                            </a:schemeClr>
                          </a:solidFill>
                          <a:cs typeface="B Nazanin" panose="00000400000000000000" pitchFamily="2" charset="-78"/>
                        </a:rPr>
                        <a:t>طب اورژانس بزرگسال و اطفال</a:t>
                      </a:r>
                      <a:endParaRPr lang="en-US" sz="1800" b="1" dirty="0" smtClean="0">
                        <a:solidFill>
                          <a:schemeClr val="tx1">
                            <a:lumMod val="50000"/>
                          </a:schemeClr>
                        </a:solidFill>
                        <a:cs typeface="B Nazanin" panose="00000400000000000000" pitchFamily="2" charset="-78"/>
                      </a:endParaRPr>
                    </a:p>
                    <a:p>
                      <a:pPr marL="285750" indent="-285750" algn="r" rtl="1">
                        <a:buFont typeface="Arial" panose="020B0604020202020204" pitchFamily="34" charset="0"/>
                        <a:buChar char="•"/>
                      </a:pPr>
                      <a:r>
                        <a:rPr lang="fa-IR" sz="1800" b="1" dirty="0" smtClean="0">
                          <a:solidFill>
                            <a:schemeClr val="tx1">
                              <a:lumMod val="50000"/>
                            </a:schemeClr>
                          </a:solidFill>
                          <a:cs typeface="B Nazanin" panose="00000400000000000000" pitchFamily="2" charset="-78"/>
                        </a:rPr>
                        <a:t>مراقبت های اولیه بزرگسالان و پزشکی داخلی</a:t>
                      </a:r>
                      <a:endParaRPr lang="en-US" sz="1800" b="1" dirty="0" smtClean="0">
                        <a:solidFill>
                          <a:schemeClr val="tx1">
                            <a:lumMod val="50000"/>
                          </a:schemeClr>
                        </a:solidFill>
                        <a:cs typeface="B Nazanin" panose="00000400000000000000" pitchFamily="2" charset="-78"/>
                      </a:endParaRPr>
                    </a:p>
                    <a:p>
                      <a:pPr marL="285750" indent="-285750" algn="r" rtl="1">
                        <a:buFont typeface="Arial" panose="020B0604020202020204" pitchFamily="34" charset="0"/>
                        <a:buChar char="•"/>
                      </a:pPr>
                      <a:r>
                        <a:rPr lang="fa-IR" sz="1800" b="1" smtClean="0">
                          <a:solidFill>
                            <a:schemeClr val="tx1">
                              <a:lumMod val="50000"/>
                            </a:schemeClr>
                          </a:solidFill>
                          <a:cs typeface="B Nazanin" panose="00000400000000000000" pitchFamily="2" charset="-78"/>
                        </a:rPr>
                        <a:t>آلرژی </a:t>
                      </a:r>
                      <a:r>
                        <a:rPr lang="fa-IR" sz="1800" b="1" dirty="0" smtClean="0">
                          <a:solidFill>
                            <a:schemeClr val="tx1">
                              <a:lumMod val="50000"/>
                            </a:schemeClr>
                          </a:solidFill>
                          <a:cs typeface="B Nazanin" panose="00000400000000000000" pitchFamily="2" charset="-78"/>
                        </a:rPr>
                        <a:t>و ایمونولوژی</a:t>
                      </a:r>
                      <a:endParaRPr lang="en-US" sz="1800" b="1" dirty="0" smtClean="0">
                        <a:solidFill>
                          <a:schemeClr val="tx1">
                            <a:lumMod val="50000"/>
                          </a:schemeClr>
                        </a:solidFill>
                        <a:cs typeface="B Nazanin" panose="00000400000000000000" pitchFamily="2" charset="-78"/>
                      </a:endParaRPr>
                    </a:p>
                    <a:p>
                      <a:pPr marL="285750" indent="-285750" algn="r" rtl="1">
                        <a:buFont typeface="Arial" panose="020B0604020202020204" pitchFamily="34" charset="0"/>
                        <a:buChar char="•"/>
                      </a:pPr>
                      <a:r>
                        <a:rPr lang="fa-IR" sz="1800" b="1" dirty="0" smtClean="0">
                          <a:solidFill>
                            <a:schemeClr val="tx1">
                              <a:lumMod val="50000"/>
                            </a:schemeClr>
                          </a:solidFill>
                          <a:cs typeface="B Nazanin" panose="00000400000000000000" pitchFamily="2" charset="-78"/>
                        </a:rPr>
                        <a:t>قلب و عروق</a:t>
                      </a:r>
                      <a:endParaRPr lang="en-US" sz="1800" b="1" dirty="0" smtClean="0">
                        <a:solidFill>
                          <a:schemeClr val="tx1">
                            <a:lumMod val="50000"/>
                          </a:schemeClr>
                        </a:solidFill>
                        <a:cs typeface="B Nazanin" panose="00000400000000000000" pitchFamily="2" charset="-78"/>
                      </a:endParaRPr>
                    </a:p>
                    <a:p>
                      <a:pPr marL="285750" indent="-285750" algn="r" rtl="1">
                        <a:buFont typeface="Arial" panose="020B0604020202020204" pitchFamily="34" charset="0"/>
                        <a:buChar char="•"/>
                      </a:pPr>
                      <a:r>
                        <a:rPr lang="fa-IR" sz="1800" b="1" dirty="0" smtClean="0">
                          <a:solidFill>
                            <a:schemeClr val="tx1">
                              <a:lumMod val="50000"/>
                            </a:schemeClr>
                          </a:solidFill>
                          <a:cs typeface="B Nazanin" panose="00000400000000000000" pitchFamily="2" charset="-78"/>
                        </a:rPr>
                        <a:t>پوست</a:t>
                      </a:r>
                      <a:endParaRPr lang="en-US" sz="1800" b="1" dirty="0" smtClean="0">
                        <a:solidFill>
                          <a:schemeClr val="tx1">
                            <a:lumMod val="50000"/>
                          </a:schemeClr>
                        </a:solidFill>
                        <a:cs typeface="B Nazanin" panose="00000400000000000000" pitchFamily="2" charset="-78"/>
                      </a:endParaRPr>
                    </a:p>
                    <a:p>
                      <a:pPr marL="285750" indent="-285750" algn="r" rtl="1">
                        <a:buFont typeface="Arial" panose="020B0604020202020204" pitchFamily="34" charset="0"/>
                        <a:buChar char="•"/>
                      </a:pPr>
                      <a:r>
                        <a:rPr lang="fa-IR" sz="1800" b="1" dirty="0" smtClean="0">
                          <a:solidFill>
                            <a:schemeClr val="tx1">
                              <a:lumMod val="50000"/>
                            </a:schemeClr>
                          </a:solidFill>
                          <a:cs typeface="B Nazanin" panose="00000400000000000000" pitchFamily="2" charset="-78"/>
                        </a:rPr>
                        <a:t>غدد درون ریز و دیابت</a:t>
                      </a:r>
                      <a:endParaRPr lang="en-US" sz="1800" b="1" dirty="0" smtClean="0">
                        <a:solidFill>
                          <a:schemeClr val="tx1">
                            <a:lumMod val="50000"/>
                          </a:schemeClr>
                        </a:solidFill>
                        <a:cs typeface="B Nazanin" panose="00000400000000000000" pitchFamily="2" charset="-78"/>
                      </a:endParaRPr>
                    </a:p>
                    <a:p>
                      <a:pPr marL="285750" indent="-285750" algn="r" rtl="1">
                        <a:buFont typeface="Arial" panose="020B0604020202020204" pitchFamily="34" charset="0"/>
                        <a:buChar char="•"/>
                      </a:pPr>
                      <a:r>
                        <a:rPr lang="fa-IR" sz="1800" b="1" dirty="0" smtClean="0">
                          <a:solidFill>
                            <a:schemeClr val="tx1">
                              <a:lumMod val="50000"/>
                            </a:schemeClr>
                          </a:solidFill>
                          <a:cs typeface="B Nazanin" panose="00000400000000000000" pitchFamily="2" charset="-78"/>
                        </a:rPr>
                        <a:t>پزشکی خانواده</a:t>
                      </a:r>
                      <a:endParaRPr lang="en-US" sz="1800" b="1" dirty="0" smtClean="0">
                        <a:solidFill>
                          <a:schemeClr val="tx1">
                            <a:lumMod val="50000"/>
                          </a:schemeClr>
                        </a:solidFill>
                        <a:cs typeface="B Nazanin" panose="00000400000000000000" pitchFamily="2" charset="-78"/>
                      </a:endParaRPr>
                    </a:p>
                    <a:p>
                      <a:pPr marL="285750" indent="-285750" algn="r" rtl="1">
                        <a:buFont typeface="Arial" panose="020B0604020202020204" pitchFamily="34" charset="0"/>
                        <a:buChar char="•"/>
                      </a:pPr>
                      <a:r>
                        <a:rPr lang="fa-IR" sz="1800" b="1" dirty="0" smtClean="0">
                          <a:solidFill>
                            <a:schemeClr val="tx1">
                              <a:lumMod val="50000"/>
                            </a:schemeClr>
                          </a:solidFill>
                          <a:cs typeface="B Nazanin" panose="00000400000000000000" pitchFamily="2" charset="-78"/>
                        </a:rPr>
                        <a:t>گوارش و کبد</a:t>
                      </a:r>
                      <a:endParaRPr lang="en-US" sz="1800" b="1" dirty="0" smtClean="0">
                        <a:solidFill>
                          <a:schemeClr val="tx1">
                            <a:lumMod val="50000"/>
                          </a:schemeClr>
                        </a:solidFill>
                        <a:cs typeface="B Nazanin" panose="00000400000000000000" pitchFamily="2" charset="-78"/>
                      </a:endParaRPr>
                    </a:p>
                    <a:p>
                      <a:pPr marL="285750" indent="-285750" algn="r" rtl="1">
                        <a:buFont typeface="Arial" panose="020B0604020202020204" pitchFamily="34" charset="0"/>
                        <a:buChar char="•"/>
                      </a:pPr>
                      <a:r>
                        <a:rPr lang="fa-IR" sz="1800" b="1" dirty="0" smtClean="0">
                          <a:solidFill>
                            <a:schemeClr val="tx1">
                              <a:lumMod val="50000"/>
                            </a:schemeClr>
                          </a:solidFill>
                          <a:cs typeface="B Nazanin" panose="00000400000000000000" pitchFamily="2" charset="-78"/>
                        </a:rPr>
                        <a:t>طب سالمندان</a:t>
                      </a:r>
                      <a:endParaRPr lang="en-US" sz="1800" b="1" dirty="0" smtClean="0">
                        <a:solidFill>
                          <a:schemeClr val="tx1">
                            <a:lumMod val="50000"/>
                          </a:schemeClr>
                        </a:solidFill>
                        <a:cs typeface="B Nazanin" panose="00000400000000000000" pitchFamily="2" charset="-78"/>
                      </a:endParaRPr>
                    </a:p>
                    <a:p>
                      <a:pPr marL="285750" indent="-285750" algn="r" rtl="1">
                        <a:buFont typeface="Arial" panose="020B0604020202020204" pitchFamily="34" charset="0"/>
                        <a:buChar char="•"/>
                      </a:pPr>
                      <a:r>
                        <a:rPr lang="en-US" sz="1800" b="1" dirty="0" smtClean="0">
                          <a:solidFill>
                            <a:schemeClr val="tx1">
                              <a:lumMod val="50000"/>
                            </a:schemeClr>
                          </a:solidFill>
                          <a:cs typeface="B Nazanin" panose="00000400000000000000" pitchFamily="2" charset="-78"/>
                        </a:rPr>
                        <a:t> </a:t>
                      </a:r>
                      <a:r>
                        <a:rPr lang="fa-IR" sz="1800" b="1" dirty="0" smtClean="0">
                          <a:solidFill>
                            <a:schemeClr val="tx1">
                              <a:lumMod val="50000"/>
                            </a:schemeClr>
                          </a:solidFill>
                          <a:cs typeface="B Nazanin" panose="00000400000000000000" pitchFamily="2" charset="-78"/>
                        </a:rPr>
                        <a:t>هماتولوژی</a:t>
                      </a:r>
                      <a:endParaRPr lang="en-US" sz="1800" b="1" dirty="0" smtClean="0">
                        <a:solidFill>
                          <a:schemeClr val="tx1">
                            <a:lumMod val="50000"/>
                          </a:schemeClr>
                        </a:solidFill>
                        <a:cs typeface="B Nazanin" panose="00000400000000000000" pitchFamily="2" charset="-78"/>
                      </a:endParaRPr>
                    </a:p>
                    <a:p>
                      <a:pPr marL="285750" indent="-285750" algn="r" rtl="1">
                        <a:buFont typeface="Arial" panose="020B0604020202020204" pitchFamily="34" charset="0"/>
                        <a:buChar char="•"/>
                      </a:pPr>
                      <a:r>
                        <a:rPr lang="fa-IR" sz="1800" b="1" dirty="0" smtClean="0">
                          <a:solidFill>
                            <a:schemeClr val="tx1">
                              <a:lumMod val="50000"/>
                            </a:schemeClr>
                          </a:solidFill>
                          <a:cs typeface="B Nazanin" panose="00000400000000000000" pitchFamily="2" charset="-78"/>
                        </a:rPr>
                        <a:t>بیماریهای عفونی</a:t>
                      </a:r>
                      <a:endParaRPr lang="en-US" sz="1800" b="1" dirty="0" smtClean="0">
                        <a:solidFill>
                          <a:schemeClr val="tx1">
                            <a:lumMod val="50000"/>
                          </a:schemeClr>
                        </a:solidFill>
                        <a:cs typeface="B Nazanin" panose="00000400000000000000" pitchFamily="2" charset="-78"/>
                      </a:endParaRPr>
                    </a:p>
                    <a:p>
                      <a:pPr marL="285750" indent="-285750" rtl="1">
                        <a:buFont typeface="Arial" panose="020B0604020202020204" pitchFamily="34" charset="0"/>
                        <a:buChar char="•"/>
                      </a:pPr>
                      <a:endParaRPr lang="fa-IR" b="1" dirty="0">
                        <a:solidFill>
                          <a:schemeClr val="tx1">
                            <a:lumMod val="50000"/>
                          </a:schemeClr>
                        </a:solidFill>
                        <a:cs typeface="B Nazanin" panose="00000400000000000000" pitchFamily="2" charset="-78"/>
                      </a:endParaRPr>
                    </a:p>
                  </a:txBody>
                  <a:tcPr>
                    <a:solidFill>
                      <a:schemeClr val="bg1">
                        <a:lumMod val="95000"/>
                      </a:schemeClr>
                    </a:solidFill>
                  </a:tcPr>
                </a:tc>
                <a:tc>
                  <a:txBody>
                    <a:bodyPr/>
                    <a:lstStyle/>
                    <a:p>
                      <a:pPr marL="285750" indent="-285750" algn="r" rtl="1">
                        <a:buFont typeface="Arial" panose="020B0604020202020204" pitchFamily="34" charset="0"/>
                        <a:buChar char="•"/>
                      </a:pPr>
                      <a:r>
                        <a:rPr lang="fa-IR" sz="1800" b="1" dirty="0" smtClean="0">
                          <a:solidFill>
                            <a:schemeClr val="tx1">
                              <a:lumMod val="50000"/>
                            </a:schemeClr>
                          </a:solidFill>
                          <a:cs typeface="B Nazanin" panose="00000400000000000000" pitchFamily="2" charset="-78"/>
                        </a:rPr>
                        <a:t>نفرولوژی و فشار خون بالا</a:t>
                      </a:r>
                      <a:endParaRPr lang="en-US" sz="1800" b="1" dirty="0" smtClean="0">
                        <a:solidFill>
                          <a:schemeClr val="tx1">
                            <a:lumMod val="50000"/>
                          </a:schemeClr>
                        </a:solidFill>
                        <a:cs typeface="B Nazanin" panose="00000400000000000000" pitchFamily="2" charset="-78"/>
                      </a:endParaRPr>
                    </a:p>
                    <a:p>
                      <a:pPr marL="285750" indent="-285750" algn="r" rtl="1">
                        <a:buFont typeface="Arial" panose="020B0604020202020204" pitchFamily="34" charset="0"/>
                        <a:buChar char="•"/>
                      </a:pPr>
                      <a:r>
                        <a:rPr lang="fa-IR" sz="1800" b="1" dirty="0" smtClean="0">
                          <a:solidFill>
                            <a:schemeClr val="tx1">
                              <a:lumMod val="50000"/>
                            </a:schemeClr>
                          </a:solidFill>
                          <a:cs typeface="B Nazanin" panose="00000400000000000000" pitchFamily="2" charset="-78"/>
                        </a:rPr>
                        <a:t>مغز و اعصاب</a:t>
                      </a:r>
                      <a:endParaRPr lang="en-US" sz="1800" b="1" dirty="0" smtClean="0">
                        <a:solidFill>
                          <a:schemeClr val="tx1">
                            <a:lumMod val="50000"/>
                          </a:schemeClr>
                        </a:solidFill>
                        <a:cs typeface="B Nazanin" panose="00000400000000000000" pitchFamily="2" charset="-78"/>
                      </a:endParaRPr>
                    </a:p>
                    <a:p>
                      <a:pPr marL="285750" indent="-285750" algn="r" rtl="1">
                        <a:buFont typeface="Arial" panose="020B0604020202020204" pitchFamily="34" charset="0"/>
                        <a:buChar char="•"/>
                      </a:pPr>
                      <a:r>
                        <a:rPr lang="fa-IR" sz="1800" b="1" dirty="0" smtClean="0">
                          <a:solidFill>
                            <a:schemeClr val="tx1">
                              <a:lumMod val="50000"/>
                            </a:schemeClr>
                          </a:solidFill>
                          <a:cs typeface="B Nazanin" panose="00000400000000000000" pitchFamily="2" charset="-78"/>
                        </a:rPr>
                        <a:t>مامایی، تخصص زنان و بهداشت زنان</a:t>
                      </a:r>
                      <a:endParaRPr lang="en-US" sz="1800" b="1" dirty="0" smtClean="0">
                        <a:solidFill>
                          <a:schemeClr val="tx1">
                            <a:lumMod val="50000"/>
                          </a:schemeClr>
                        </a:solidFill>
                        <a:cs typeface="B Nazanin" panose="00000400000000000000" pitchFamily="2" charset="-78"/>
                      </a:endParaRPr>
                    </a:p>
                    <a:p>
                      <a:pPr marL="285750" indent="-285750" algn="r" rtl="1">
                        <a:buFont typeface="Arial" panose="020B0604020202020204" pitchFamily="34" charset="0"/>
                        <a:buChar char="•"/>
                      </a:pPr>
                      <a:r>
                        <a:rPr lang="fa-IR" sz="1800" b="1" dirty="0" smtClean="0">
                          <a:solidFill>
                            <a:schemeClr val="tx1">
                              <a:lumMod val="50000"/>
                            </a:schemeClr>
                          </a:solidFill>
                          <a:cs typeface="B Nazanin" panose="00000400000000000000" pitchFamily="2" charset="-78"/>
                        </a:rPr>
                        <a:t>انکولوژی</a:t>
                      </a:r>
                      <a:endParaRPr lang="en-US" sz="1800" b="1" dirty="0" smtClean="0">
                        <a:solidFill>
                          <a:schemeClr val="tx1">
                            <a:lumMod val="50000"/>
                          </a:schemeClr>
                        </a:solidFill>
                        <a:cs typeface="B Nazanin" panose="00000400000000000000" pitchFamily="2" charset="-78"/>
                      </a:endParaRPr>
                    </a:p>
                    <a:p>
                      <a:pPr marL="285750" indent="-285750" algn="r" rtl="1">
                        <a:buFont typeface="Arial" panose="020B0604020202020204" pitchFamily="34" charset="0"/>
                        <a:buChar char="•"/>
                      </a:pPr>
                      <a:r>
                        <a:rPr lang="fa-IR" sz="1800" b="1" dirty="0" smtClean="0">
                          <a:solidFill>
                            <a:schemeClr val="tx1">
                              <a:lumMod val="50000"/>
                            </a:schemeClr>
                          </a:solidFill>
                          <a:cs typeface="B Nazanin" panose="00000400000000000000" pitchFamily="2" charset="-78"/>
                        </a:rPr>
                        <a:t>کودکان</a:t>
                      </a:r>
                      <a:endParaRPr lang="en-US" sz="1800" b="1" dirty="0" smtClean="0">
                        <a:solidFill>
                          <a:schemeClr val="tx1">
                            <a:lumMod val="50000"/>
                          </a:schemeClr>
                        </a:solidFill>
                        <a:cs typeface="B Nazanin" panose="00000400000000000000" pitchFamily="2" charset="-78"/>
                      </a:endParaRPr>
                    </a:p>
                    <a:p>
                      <a:pPr marL="285750" indent="-285750" algn="r" rtl="1">
                        <a:buFont typeface="Arial" panose="020B0604020202020204" pitchFamily="34" charset="0"/>
                        <a:buChar char="•"/>
                      </a:pPr>
                      <a:r>
                        <a:rPr lang="fa-IR" sz="1800" b="1" dirty="0" smtClean="0">
                          <a:solidFill>
                            <a:schemeClr val="tx1">
                              <a:lumMod val="50000"/>
                            </a:schemeClr>
                          </a:solidFill>
                          <a:cs typeface="B Nazanin" panose="00000400000000000000" pitchFamily="2" charset="-78"/>
                        </a:rPr>
                        <a:t>روانپزشکی</a:t>
                      </a:r>
                      <a:endParaRPr lang="en-US" sz="1800" b="1" dirty="0" smtClean="0">
                        <a:solidFill>
                          <a:schemeClr val="tx1">
                            <a:lumMod val="50000"/>
                          </a:schemeClr>
                        </a:solidFill>
                        <a:cs typeface="B Nazanin" panose="00000400000000000000" pitchFamily="2" charset="-78"/>
                      </a:endParaRPr>
                    </a:p>
                    <a:p>
                      <a:pPr marL="285750" indent="-285750" algn="r" rtl="1">
                        <a:buFont typeface="Arial" panose="020B0604020202020204" pitchFamily="34" charset="0"/>
                        <a:buChar char="•"/>
                      </a:pPr>
                      <a:r>
                        <a:rPr lang="fa-IR" sz="1800" b="1" dirty="0" smtClean="0">
                          <a:solidFill>
                            <a:schemeClr val="tx1">
                              <a:lumMod val="50000"/>
                            </a:schemeClr>
                          </a:solidFill>
                          <a:cs typeface="B Nazanin" panose="00000400000000000000" pitchFamily="2" charset="-78"/>
                        </a:rPr>
                        <a:t>ریه، مراقبت های ویژه و پزشکی خواب</a:t>
                      </a:r>
                      <a:endParaRPr lang="en-US" sz="1800" b="1" dirty="0" smtClean="0">
                        <a:solidFill>
                          <a:schemeClr val="tx1">
                            <a:lumMod val="50000"/>
                          </a:schemeClr>
                        </a:solidFill>
                        <a:cs typeface="B Nazanin" panose="00000400000000000000" pitchFamily="2" charset="-78"/>
                      </a:endParaRPr>
                    </a:p>
                    <a:p>
                      <a:pPr marL="285750" indent="-285750" algn="r" rtl="1">
                        <a:buFont typeface="Arial" panose="020B0604020202020204" pitchFamily="34" charset="0"/>
                        <a:buChar char="•"/>
                      </a:pPr>
                      <a:r>
                        <a:rPr lang="fa-IR" sz="1800" b="1" dirty="0" smtClean="0">
                          <a:solidFill>
                            <a:schemeClr val="tx1">
                              <a:lumMod val="50000"/>
                            </a:schemeClr>
                          </a:solidFill>
                          <a:cs typeface="B Nazanin" panose="00000400000000000000" pitchFamily="2" charset="-78"/>
                        </a:rPr>
                        <a:t>روماتولوژی</a:t>
                      </a:r>
                      <a:endParaRPr lang="en-US" sz="1800" b="1" dirty="0" smtClean="0">
                        <a:solidFill>
                          <a:schemeClr val="tx1">
                            <a:lumMod val="50000"/>
                          </a:schemeClr>
                        </a:solidFill>
                        <a:cs typeface="B Nazanin" panose="00000400000000000000" pitchFamily="2" charset="-78"/>
                      </a:endParaRPr>
                    </a:p>
                    <a:p>
                      <a:pPr marL="285750" indent="-285750" algn="r" rtl="1">
                        <a:buFont typeface="Arial" panose="020B0604020202020204" pitchFamily="34" charset="0"/>
                        <a:buChar char="•"/>
                      </a:pPr>
                      <a:r>
                        <a:rPr lang="fa-IR" sz="1800" b="1" dirty="0" smtClean="0">
                          <a:solidFill>
                            <a:schemeClr val="tx1">
                              <a:lumMod val="50000"/>
                            </a:schemeClr>
                          </a:solidFill>
                          <a:cs typeface="B Nazanin" panose="00000400000000000000" pitchFamily="2" charset="-78"/>
                        </a:rPr>
                        <a:t>جراحی</a:t>
                      </a:r>
                      <a:endParaRPr lang="en-US" sz="1800" b="1" dirty="0" smtClean="0">
                        <a:solidFill>
                          <a:schemeClr val="tx1">
                            <a:lumMod val="50000"/>
                          </a:schemeClr>
                        </a:solidFill>
                        <a:cs typeface="B Nazanin" panose="00000400000000000000" pitchFamily="2" charset="-78"/>
                      </a:endParaRPr>
                    </a:p>
                    <a:p>
                      <a:pPr marL="285750" indent="-285750" rtl="1">
                        <a:buFont typeface="Arial" panose="020B0604020202020204" pitchFamily="34" charset="0"/>
                        <a:buChar char="•"/>
                      </a:pPr>
                      <a:endParaRPr lang="fa-IR" b="1" dirty="0">
                        <a:solidFill>
                          <a:schemeClr val="tx1">
                            <a:lumMod val="50000"/>
                          </a:schemeClr>
                        </a:solidFill>
                        <a:cs typeface="B Nazanin" panose="00000400000000000000" pitchFamily="2" charset="-78"/>
                      </a:endParaRPr>
                    </a:p>
                  </a:txBody>
                  <a:tcPr>
                    <a:solidFill>
                      <a:schemeClr val="bg1">
                        <a:lumMod val="95000"/>
                      </a:schemeClr>
                    </a:solidFill>
                  </a:tcPr>
                </a:tc>
              </a:tr>
            </a:tbl>
          </a:graphicData>
        </a:graphic>
      </p:graphicFrame>
      <p:pic>
        <p:nvPicPr>
          <p:cNvPr id="2050" name="Picture 2" descr="C:\Users\ASUS\Desktop\Untitled.png"/>
          <p:cNvPicPr>
            <a:picLocks noChangeAspect="1" noChangeArrowheads="1"/>
          </p:cNvPicPr>
          <p:nvPr/>
        </p:nvPicPr>
        <p:blipFill>
          <a:blip r:embed="rId2" cstate="print"/>
          <a:srcRect/>
          <a:stretch>
            <a:fillRect/>
          </a:stretch>
        </p:blipFill>
        <p:spPr bwMode="auto">
          <a:xfrm>
            <a:off x="0" y="6172200"/>
            <a:ext cx="1600200" cy="476250"/>
          </a:xfrm>
          <a:prstGeom prst="rect">
            <a:avLst/>
          </a:prstGeom>
          <a:noFill/>
        </p:spPr>
      </p:pic>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0"/>
            <a:ext cx="9144000" cy="6400800"/>
          </a:xfrm>
          <a:prstGeom prst="rect">
            <a:avLst/>
          </a:prstGeom>
          <a:noFill/>
          <a:ln w="9525">
            <a:noFill/>
            <a:miter lim="800000"/>
            <a:headEnd/>
            <a:tailEnd/>
          </a:ln>
          <a:effectLst/>
        </p:spPr>
      </p:pic>
      <p:pic>
        <p:nvPicPr>
          <p:cNvPr id="19458" name="Picture 2" descr="C:\Users\ASUS\Desktop\Untitled.png"/>
          <p:cNvPicPr>
            <a:picLocks noChangeAspect="1" noChangeArrowheads="1"/>
          </p:cNvPicPr>
          <p:nvPr/>
        </p:nvPicPr>
        <p:blipFill>
          <a:blip r:embed="rId3" cstate="print"/>
          <a:srcRect/>
          <a:stretch>
            <a:fillRect/>
          </a:stretch>
        </p:blipFill>
        <p:spPr bwMode="auto">
          <a:xfrm>
            <a:off x="0" y="6381750"/>
            <a:ext cx="1828800" cy="476250"/>
          </a:xfrm>
          <a:prstGeom prst="rect">
            <a:avLst/>
          </a:prstGeom>
          <a:noFill/>
        </p:spPr>
      </p:pic>
    </p:spTree>
    <p:extLst>
      <p:ext uri="{BB962C8B-B14F-4D97-AF65-F5344CB8AC3E}">
        <p14:creationId xmlns:p14="http://schemas.microsoft.com/office/powerpoint/2010/main" val="13663642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0" y="1"/>
            <a:ext cx="9143999" cy="6400800"/>
          </a:xfrm>
          <a:prstGeom prst="rect">
            <a:avLst/>
          </a:prstGeom>
          <a:noFill/>
          <a:ln w="9525">
            <a:noFill/>
            <a:miter lim="800000"/>
            <a:headEnd/>
            <a:tailEnd/>
          </a:ln>
          <a:effectLst/>
        </p:spPr>
      </p:pic>
      <p:pic>
        <p:nvPicPr>
          <p:cNvPr id="5" name="Picture 4"/>
          <p:cNvPicPr>
            <a:picLocks noChangeAspect="1" noChangeArrowheads="1"/>
          </p:cNvPicPr>
          <p:nvPr/>
        </p:nvPicPr>
        <p:blipFill>
          <a:blip r:embed="rId3" cstate="print"/>
          <a:srcRect l="37312" t="21566" r="14608" b="25275"/>
          <a:stretch>
            <a:fillRect/>
          </a:stretch>
        </p:blipFill>
        <p:spPr bwMode="auto">
          <a:xfrm>
            <a:off x="4724400" y="1143000"/>
            <a:ext cx="4121728" cy="300005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noChangeArrowheads="1"/>
          </p:cNvPicPr>
          <p:nvPr/>
        </p:nvPicPr>
        <p:blipFill>
          <a:blip r:embed="rId4" cstate="print"/>
          <a:srcRect l="37646" t="41071" r="14608" b="8379"/>
          <a:stretch>
            <a:fillRect/>
          </a:stretch>
        </p:blipFill>
        <p:spPr bwMode="auto">
          <a:xfrm>
            <a:off x="4724400" y="4038600"/>
            <a:ext cx="4114800" cy="2672403"/>
          </a:xfrm>
          <a:prstGeom prst="rect">
            <a:avLst/>
          </a:prstGeom>
          <a:ln>
            <a:noFill/>
          </a:ln>
          <a:effectLst>
            <a:outerShdw blurRad="292100" dist="139700" dir="2700000" algn="tl" rotWithShape="0">
              <a:srgbClr val="333333">
                <a:alpha val="65000"/>
              </a:srgbClr>
            </a:outerShdw>
          </a:effectLst>
        </p:spPr>
      </p:pic>
      <p:pic>
        <p:nvPicPr>
          <p:cNvPr id="12" name="Picture 2" descr="C:\Users\ASUS\Desktop\Untitled.png"/>
          <p:cNvPicPr>
            <a:picLocks noChangeAspect="1" noChangeArrowheads="1"/>
          </p:cNvPicPr>
          <p:nvPr/>
        </p:nvPicPr>
        <p:blipFill>
          <a:blip r:embed="rId5" cstate="print"/>
          <a:srcRect/>
          <a:stretch>
            <a:fillRect/>
          </a:stretch>
        </p:blipFill>
        <p:spPr bwMode="auto">
          <a:xfrm>
            <a:off x="0" y="6381750"/>
            <a:ext cx="1828800" cy="476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770" name="Picture 2"/>
          <p:cNvPicPr>
            <a:picLocks noChangeAspect="1" noChangeArrowheads="1"/>
          </p:cNvPicPr>
          <p:nvPr/>
        </p:nvPicPr>
        <p:blipFill>
          <a:blip r:embed="rId2" cstate="print"/>
          <a:srcRect/>
          <a:stretch>
            <a:fillRect/>
          </a:stretch>
        </p:blipFill>
        <p:spPr bwMode="auto">
          <a:xfrm>
            <a:off x="1" y="1"/>
            <a:ext cx="9144000" cy="6324600"/>
          </a:xfrm>
          <a:prstGeom prst="rect">
            <a:avLst/>
          </a:prstGeom>
          <a:noFill/>
          <a:ln w="9525">
            <a:noFill/>
            <a:miter lim="800000"/>
            <a:headEnd/>
            <a:tailEnd/>
          </a:ln>
          <a:effectLst/>
        </p:spPr>
      </p:pic>
      <p:pic>
        <p:nvPicPr>
          <p:cNvPr id="6" name="Picture 2" descr="C:\Users\ASUS\Desktop\Untitled.png"/>
          <p:cNvPicPr>
            <a:picLocks noChangeAspect="1" noChangeArrowheads="1"/>
          </p:cNvPicPr>
          <p:nvPr/>
        </p:nvPicPr>
        <p:blipFill>
          <a:blip r:embed="rId3" cstate="print"/>
          <a:srcRect/>
          <a:stretch>
            <a:fillRect/>
          </a:stretch>
        </p:blipFill>
        <p:spPr bwMode="auto">
          <a:xfrm>
            <a:off x="0" y="6381750"/>
            <a:ext cx="1828800" cy="47625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3794" name="Picture 2"/>
          <p:cNvPicPr>
            <a:picLocks noChangeAspect="1" noChangeArrowheads="1"/>
          </p:cNvPicPr>
          <p:nvPr/>
        </p:nvPicPr>
        <p:blipFill>
          <a:blip r:embed="rId2" cstate="print"/>
          <a:srcRect/>
          <a:stretch>
            <a:fillRect/>
          </a:stretch>
        </p:blipFill>
        <p:spPr bwMode="auto">
          <a:xfrm>
            <a:off x="0" y="0"/>
            <a:ext cx="9144000" cy="6400800"/>
          </a:xfrm>
          <a:prstGeom prst="rect">
            <a:avLst/>
          </a:prstGeom>
          <a:noFill/>
          <a:ln w="9525">
            <a:noFill/>
            <a:miter lim="800000"/>
            <a:headEnd/>
            <a:tailEnd/>
          </a:ln>
          <a:effectLst/>
        </p:spPr>
      </p:pic>
      <p:pic>
        <p:nvPicPr>
          <p:cNvPr id="6" name="Picture 2" descr="C:\Users\ASUS\Desktop\Untitled.png"/>
          <p:cNvPicPr>
            <a:picLocks noChangeAspect="1" noChangeArrowheads="1"/>
          </p:cNvPicPr>
          <p:nvPr/>
        </p:nvPicPr>
        <p:blipFill>
          <a:blip r:embed="rId3" cstate="print"/>
          <a:srcRect/>
          <a:stretch>
            <a:fillRect/>
          </a:stretch>
        </p:blipFill>
        <p:spPr bwMode="auto">
          <a:xfrm>
            <a:off x="0" y="6381750"/>
            <a:ext cx="1828800" cy="476250"/>
          </a:xfrm>
          <a:prstGeom prst="rect">
            <a:avLst/>
          </a:prstGeom>
          <a:noFill/>
        </p:spPr>
      </p:pic>
    </p:spTree>
    <p:extLst>
      <p:ext uri="{BB962C8B-B14F-4D97-AF65-F5344CB8AC3E}">
        <p14:creationId xmlns:p14="http://schemas.microsoft.com/office/powerpoint/2010/main" val="193055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4818" name="Picture 2"/>
          <p:cNvPicPr>
            <a:picLocks noChangeAspect="1" noChangeArrowheads="1"/>
          </p:cNvPicPr>
          <p:nvPr/>
        </p:nvPicPr>
        <p:blipFill>
          <a:blip r:embed="rId2" cstate="print"/>
          <a:srcRect/>
          <a:stretch>
            <a:fillRect/>
          </a:stretch>
        </p:blipFill>
        <p:spPr bwMode="auto">
          <a:xfrm>
            <a:off x="0" y="1"/>
            <a:ext cx="9144000" cy="6324600"/>
          </a:xfrm>
          <a:prstGeom prst="rect">
            <a:avLst/>
          </a:prstGeom>
          <a:noFill/>
          <a:ln w="9525">
            <a:noFill/>
            <a:miter lim="800000"/>
            <a:headEnd/>
            <a:tailEnd/>
          </a:ln>
          <a:effectLst/>
        </p:spPr>
      </p:pic>
      <p:pic>
        <p:nvPicPr>
          <p:cNvPr id="6" name="Picture 2" descr="C:\Users\ASUS\Desktop\Untitled.png"/>
          <p:cNvPicPr>
            <a:picLocks noChangeAspect="1" noChangeArrowheads="1"/>
          </p:cNvPicPr>
          <p:nvPr/>
        </p:nvPicPr>
        <p:blipFill>
          <a:blip r:embed="rId3" cstate="print"/>
          <a:srcRect/>
          <a:stretch>
            <a:fillRect/>
          </a:stretch>
        </p:blipFill>
        <p:spPr bwMode="auto">
          <a:xfrm>
            <a:off x="0" y="6381750"/>
            <a:ext cx="1828800" cy="476250"/>
          </a:xfrm>
          <a:prstGeom prst="rect">
            <a:avLst/>
          </a:prstGeom>
          <a:noFill/>
        </p:spPr>
      </p:pic>
    </p:spTree>
    <p:extLst>
      <p:ext uri="{BB962C8B-B14F-4D97-AF65-F5344CB8AC3E}">
        <p14:creationId xmlns:p14="http://schemas.microsoft.com/office/powerpoint/2010/main" val="36938999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0" y="0"/>
            <a:ext cx="9144000" cy="6400800"/>
          </a:xfrm>
          <a:prstGeom prst="rect">
            <a:avLst/>
          </a:prstGeom>
          <a:noFill/>
          <a:ln w="9525">
            <a:noFill/>
            <a:miter lim="800000"/>
            <a:headEnd/>
            <a:tailEnd/>
          </a:ln>
          <a:effectLst/>
        </p:spPr>
      </p:pic>
      <p:sp>
        <p:nvSpPr>
          <p:cNvPr id="5" name="Oval 4"/>
          <p:cNvSpPr/>
          <p:nvPr/>
        </p:nvSpPr>
        <p:spPr bwMode="auto">
          <a:xfrm>
            <a:off x="0" y="914400"/>
            <a:ext cx="762000" cy="3810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25000" smtClean="0">
              <a:ln>
                <a:noFill/>
              </a:ln>
              <a:solidFill>
                <a:schemeClr val="tx1"/>
              </a:solidFill>
              <a:effectLst/>
              <a:latin typeface="Arial" charset="0"/>
            </a:endParaRPr>
          </a:p>
        </p:txBody>
      </p:sp>
      <p:pic>
        <p:nvPicPr>
          <p:cNvPr id="7" name="Picture 2" descr="C:\Users\ASUS\Desktop\Untitled.png"/>
          <p:cNvPicPr>
            <a:picLocks noChangeAspect="1" noChangeArrowheads="1"/>
          </p:cNvPicPr>
          <p:nvPr/>
        </p:nvPicPr>
        <p:blipFill>
          <a:blip r:embed="rId3" cstate="print"/>
          <a:srcRect/>
          <a:stretch>
            <a:fillRect/>
          </a:stretch>
        </p:blipFill>
        <p:spPr bwMode="auto">
          <a:xfrm>
            <a:off x="0" y="6381750"/>
            <a:ext cx="1828800" cy="476250"/>
          </a:xfrm>
          <a:prstGeom prst="rect">
            <a:avLst/>
          </a:prstGeom>
          <a:noFill/>
        </p:spPr>
      </p:pic>
    </p:spTree>
    <p:extLst>
      <p:ext uri="{BB962C8B-B14F-4D97-AF65-F5344CB8AC3E}">
        <p14:creationId xmlns:p14="http://schemas.microsoft.com/office/powerpoint/2010/main" val="27732176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p:cNvPicPr>
            <a:picLocks noChangeAspect="1" noChangeArrowheads="1"/>
          </p:cNvPicPr>
          <p:nvPr/>
        </p:nvPicPr>
        <p:blipFill>
          <a:blip r:embed="rId2" cstate="print"/>
          <a:srcRect/>
          <a:stretch>
            <a:fillRect/>
          </a:stretch>
        </p:blipFill>
        <p:spPr bwMode="auto">
          <a:xfrm>
            <a:off x="0" y="0"/>
            <a:ext cx="9144000" cy="6400800"/>
          </a:xfrm>
          <a:prstGeom prst="rect">
            <a:avLst/>
          </a:prstGeom>
          <a:noFill/>
          <a:ln w="9525">
            <a:noFill/>
            <a:miter lim="800000"/>
            <a:headEnd/>
            <a:tailEnd/>
          </a:ln>
          <a:effectLst/>
        </p:spPr>
      </p:pic>
      <p:pic>
        <p:nvPicPr>
          <p:cNvPr id="7" name="Picture 2" descr="C:\Users\ASUS\Desktop\Untitled.png"/>
          <p:cNvPicPr>
            <a:picLocks noChangeAspect="1" noChangeArrowheads="1"/>
          </p:cNvPicPr>
          <p:nvPr/>
        </p:nvPicPr>
        <p:blipFill>
          <a:blip r:embed="rId3" cstate="print"/>
          <a:srcRect/>
          <a:stretch>
            <a:fillRect/>
          </a:stretch>
        </p:blipFill>
        <p:spPr bwMode="auto">
          <a:xfrm>
            <a:off x="0" y="6381750"/>
            <a:ext cx="1828800" cy="476250"/>
          </a:xfrm>
          <a:prstGeom prst="rect">
            <a:avLst/>
          </a:prstGeom>
          <a:noFill/>
        </p:spPr>
      </p:pic>
    </p:spTree>
    <p:extLst>
      <p:ext uri="{BB962C8B-B14F-4D97-AF65-F5344CB8AC3E}">
        <p14:creationId xmlns:p14="http://schemas.microsoft.com/office/powerpoint/2010/main" val="27875913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228600"/>
            <a:ext cx="6934200" cy="715963"/>
          </a:xfrm>
        </p:spPr>
        <p:txBody>
          <a:bodyPr/>
          <a:lstStyle/>
          <a:p>
            <a:r>
              <a:rPr lang="en-US" sz="4000" dirty="0" smtClean="0"/>
              <a:t>Thank You</a:t>
            </a:r>
            <a:endParaRPr lang="en-US" sz="4000" dirty="0"/>
          </a:p>
        </p:txBody>
      </p:sp>
      <p:sp>
        <p:nvSpPr>
          <p:cNvPr id="60419" name="Rectangle 3"/>
          <p:cNvSpPr>
            <a:spLocks noGrp="1" noChangeArrowheads="1"/>
          </p:cNvSpPr>
          <p:nvPr>
            <p:ph type="body" idx="1"/>
          </p:nvPr>
        </p:nvSpPr>
        <p:spPr>
          <a:xfrm>
            <a:off x="1981200" y="1447800"/>
            <a:ext cx="6934200" cy="4267200"/>
          </a:xfrm>
        </p:spPr>
        <p:txBody>
          <a:bodyPr/>
          <a:lstStyle/>
          <a:p>
            <a:pPr>
              <a:lnSpc>
                <a:spcPct val="80000"/>
              </a:lnSpc>
              <a:buNone/>
            </a:pPr>
            <a:r>
              <a:rPr lang="en-US" altLang="ko-KR" sz="2000" dirty="0" err="1" smtClean="0">
                <a:solidFill>
                  <a:schemeClr val="bg2"/>
                </a:solidFill>
                <a:latin typeface="Verdana" pitchFamily="34" charset="0"/>
                <a:ea typeface="굴림" charset="-127"/>
                <a:cs typeface="Tawfig Outline" pitchFamily="2" charset="-78"/>
              </a:rPr>
              <a:t>Parisa</a:t>
            </a:r>
            <a:r>
              <a:rPr lang="en-US" altLang="ko-KR" sz="2000" dirty="0" smtClean="0">
                <a:solidFill>
                  <a:schemeClr val="bg2"/>
                </a:solidFill>
                <a:latin typeface="Verdana" pitchFamily="34" charset="0"/>
                <a:ea typeface="굴림" charset="-127"/>
                <a:cs typeface="Tawfig Outline" pitchFamily="2" charset="-78"/>
              </a:rPr>
              <a:t> </a:t>
            </a:r>
            <a:r>
              <a:rPr lang="en-US" altLang="ko-KR" sz="2000" dirty="0" err="1" smtClean="0">
                <a:solidFill>
                  <a:schemeClr val="bg2"/>
                </a:solidFill>
                <a:latin typeface="Verdana" pitchFamily="34" charset="0"/>
                <a:ea typeface="굴림" charset="-127"/>
                <a:cs typeface="Tawfig Outline" pitchFamily="2" charset="-78"/>
              </a:rPr>
              <a:t>Safaei</a:t>
            </a:r>
            <a:r>
              <a:rPr lang="en-US" altLang="ko-KR" sz="2000" dirty="0" smtClean="0">
                <a:solidFill>
                  <a:schemeClr val="bg2"/>
                </a:solidFill>
                <a:latin typeface="Verdana" pitchFamily="34" charset="0"/>
                <a:ea typeface="굴림" charset="-127"/>
                <a:cs typeface="Tawfig Outline" pitchFamily="2" charset="-78"/>
              </a:rPr>
              <a:t>, MS.</a:t>
            </a:r>
          </a:p>
          <a:p>
            <a:pPr>
              <a:lnSpc>
                <a:spcPct val="80000"/>
              </a:lnSpc>
              <a:buNone/>
            </a:pPr>
            <a:r>
              <a:rPr lang="en-US" sz="2000" dirty="0" smtClean="0">
                <a:solidFill>
                  <a:schemeClr val="bg2"/>
                </a:solidFill>
                <a:latin typeface="Verdana" pitchFamily="34" charset="0"/>
                <a:ea typeface="굴림" charset="-127"/>
              </a:rPr>
              <a:t>Medical Librarianship &amp; Information Science</a:t>
            </a:r>
          </a:p>
          <a:p>
            <a:pPr>
              <a:lnSpc>
                <a:spcPct val="80000"/>
              </a:lnSpc>
              <a:buNone/>
            </a:pPr>
            <a:r>
              <a:rPr lang="en-US" sz="2000" dirty="0" smtClean="0">
                <a:solidFill>
                  <a:schemeClr val="bg2"/>
                </a:solidFill>
                <a:latin typeface="Verdana" pitchFamily="34" charset="0"/>
                <a:ea typeface="굴림" charset="-127"/>
              </a:rPr>
              <a:t> </a:t>
            </a:r>
          </a:p>
          <a:p>
            <a:pPr>
              <a:lnSpc>
                <a:spcPct val="80000"/>
              </a:lnSpc>
              <a:buNone/>
            </a:pPr>
            <a:r>
              <a:rPr lang="en-US" sz="2000" dirty="0" smtClean="0">
                <a:solidFill>
                  <a:schemeClr val="bg2"/>
                </a:solidFill>
                <a:latin typeface="Verdana" pitchFamily="34" charset="0"/>
                <a:ea typeface="굴림" charset="-127"/>
              </a:rPr>
              <a:t>Email: Safaei_parisa@yahoo.com</a:t>
            </a:r>
            <a:endParaRPr lang="en-US" sz="2000" dirty="0">
              <a:solidFill>
                <a:schemeClr val="bg2"/>
              </a:solidFill>
            </a:endParaRPr>
          </a:p>
          <a:p>
            <a:pPr>
              <a:lnSpc>
                <a:spcPct val="80000"/>
              </a:lnSpc>
            </a:pPr>
            <a:endParaRPr lang="en-US" sz="2000" dirty="0">
              <a:solidFill>
                <a:schemeClr val="bg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133600"/>
            <a:ext cx="7315200" cy="4114800"/>
          </a:xfrm>
        </p:spPr>
        <p:txBody>
          <a:bodyPr/>
          <a:lstStyle/>
          <a:p>
            <a:pPr marL="0" indent="0" algn="just" rtl="1">
              <a:lnSpc>
                <a:spcPct val="150000"/>
              </a:lnSpc>
              <a:buNone/>
            </a:pPr>
            <a:r>
              <a:rPr lang="fa-IR" sz="2000" dirty="0" smtClean="0">
                <a:solidFill>
                  <a:schemeClr val="tx1">
                    <a:lumMod val="50000"/>
                  </a:schemeClr>
                </a:solidFill>
                <a:cs typeface="B Zar" pitchFamily="2" charset="-78"/>
              </a:rPr>
              <a:t>بیش از 8500 پزشک نویسنده و ویراستار که همگی در زمینه مربوط به خود تخصص دارند، موضوعات بازبینی را به گونه ای می نویسند که همه عناصر اصلی یک وضعیت خاص، شامل علائم بیماری، معاینات و تشخیص، و گزینه های درمانی را پوشش می دهد.</a:t>
            </a:r>
            <a:endParaRPr lang="en-US" sz="2000" dirty="0" smtClean="0">
              <a:solidFill>
                <a:schemeClr val="tx1">
                  <a:lumMod val="50000"/>
                </a:schemeClr>
              </a:solidFill>
            </a:endParaRPr>
          </a:p>
          <a:p>
            <a:pPr marL="0" indent="0" algn="just" rtl="1">
              <a:lnSpc>
                <a:spcPct val="150000"/>
              </a:lnSpc>
              <a:buNone/>
            </a:pPr>
            <a:r>
              <a:rPr lang="fa-IR" sz="2000" dirty="0" smtClean="0">
                <a:solidFill>
                  <a:schemeClr val="tx1">
                    <a:lumMod val="50000"/>
                  </a:schemeClr>
                </a:solidFill>
                <a:cs typeface="B Zar" pitchFamily="2" charset="-78"/>
              </a:rPr>
              <a:t>در این مجموعه به محض اینکه مطلب مهم جدیدی منتشر شود، با داده های این مجموعه ترکیب می شود. این پایگاه شامل بیش از 10500 موضوع مختلف در 23 زمینه تخصصی پزشکی و حاوی صفحه متنی و تصویر است. همچنین دارای لینک به یک بانک اطلاعات دارویی است. در این پایگاه بیش از 28000 صفحه گرافیکی اعم از عکس و فیلم والگوریتم و جدول  غیره وجود دارد.</a:t>
            </a:r>
          </a:p>
          <a:p>
            <a:pPr marL="0" indent="0" algn="just" rtl="1">
              <a:lnSpc>
                <a:spcPct val="150000"/>
              </a:lnSpc>
              <a:buNone/>
            </a:pPr>
            <a:r>
              <a:rPr lang="fa-IR" sz="2000" dirty="0" smtClean="0">
                <a:solidFill>
                  <a:schemeClr val="tx1">
                    <a:lumMod val="50000"/>
                  </a:schemeClr>
                </a:solidFill>
                <a:cs typeface="B Zar" pitchFamily="2" charset="-78"/>
              </a:rPr>
              <a:t> </a:t>
            </a:r>
            <a:endParaRPr lang="en-US" sz="2000" dirty="0" smtClean="0">
              <a:solidFill>
                <a:schemeClr val="tx1">
                  <a:lumMod val="50000"/>
                </a:schemeClr>
              </a:solidFill>
              <a:cs typeface="B Zar" pitchFamily="2" charset="-78"/>
            </a:endParaRPr>
          </a:p>
          <a:p>
            <a:pPr marL="0" indent="0" algn="just" rtl="1">
              <a:lnSpc>
                <a:spcPct val="150000"/>
              </a:lnSpc>
              <a:buNone/>
            </a:pPr>
            <a:endParaRPr lang="en-US" sz="2000" dirty="0" smtClean="0">
              <a:solidFill>
                <a:schemeClr val="tx1">
                  <a:lumMod val="50000"/>
                </a:schemeClr>
              </a:solidFill>
            </a:endParaRPr>
          </a:p>
          <a:p>
            <a:pPr marL="0" indent="0" algn="just" rtl="1">
              <a:lnSpc>
                <a:spcPct val="150000"/>
              </a:lnSpc>
              <a:buNone/>
            </a:pPr>
            <a:endParaRPr lang="en-US" sz="2000" dirty="0" smtClean="0">
              <a:solidFill>
                <a:schemeClr val="tx1">
                  <a:lumMod val="50000"/>
                </a:schemeClr>
              </a:solidFill>
            </a:endParaRPr>
          </a:p>
          <a:p>
            <a:pPr marL="0" indent="0" algn="just" rtl="1">
              <a:lnSpc>
                <a:spcPct val="150000"/>
              </a:lnSpc>
              <a:buNone/>
            </a:pPr>
            <a:endParaRPr lang="en-US" sz="2000" dirty="0">
              <a:solidFill>
                <a:schemeClr val="tx1">
                  <a:lumMod val="50000"/>
                </a:schemeClr>
              </a:solidFill>
            </a:endParaRPr>
          </a:p>
        </p:txBody>
      </p:sp>
      <p:pic>
        <p:nvPicPr>
          <p:cNvPr id="3074" name="Picture 2" descr="C:\Users\ASUS\Desktop\Untitled.png"/>
          <p:cNvPicPr>
            <a:picLocks noChangeAspect="1" noChangeArrowheads="1"/>
          </p:cNvPicPr>
          <p:nvPr/>
        </p:nvPicPr>
        <p:blipFill>
          <a:blip r:embed="rId2" cstate="print"/>
          <a:srcRect/>
          <a:stretch>
            <a:fillRect/>
          </a:stretch>
        </p:blipFill>
        <p:spPr bwMode="auto">
          <a:xfrm>
            <a:off x="0" y="6172200"/>
            <a:ext cx="1828800" cy="476250"/>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000" dirty="0">
                <a:cs typeface="B Zar" pitchFamily="2" charset="-78"/>
              </a:rPr>
              <a:t>مهمترین انجمن هایی که در تهیه این پایگاه همکاری دارند عبارتند </a:t>
            </a:r>
            <a:r>
              <a:rPr lang="fa-IR" sz="2000" dirty="0" smtClean="0">
                <a:cs typeface="B Zar" pitchFamily="2" charset="-78"/>
              </a:rPr>
              <a:t>از:</a:t>
            </a:r>
            <a:endParaRPr lang="en-US" sz="2000" dirty="0"/>
          </a:p>
        </p:txBody>
      </p:sp>
      <p:sp>
        <p:nvSpPr>
          <p:cNvPr id="3" name="Content Placeholder 2"/>
          <p:cNvSpPr>
            <a:spLocks noGrp="1"/>
          </p:cNvSpPr>
          <p:nvPr>
            <p:ph idx="1"/>
          </p:nvPr>
        </p:nvSpPr>
        <p:spPr/>
        <p:txBody>
          <a:bodyPr/>
          <a:lstStyle/>
          <a:p>
            <a:pPr marL="365760" indent="-283464">
              <a:lnSpc>
                <a:spcPct val="150000"/>
              </a:lnSpc>
              <a:buFont typeface="Wingdings 2"/>
              <a:buChar char=""/>
              <a:defRPr/>
            </a:pPr>
            <a:r>
              <a:rPr lang="en-US" sz="1800" dirty="0" smtClean="0">
                <a:solidFill>
                  <a:schemeClr val="tx1">
                    <a:lumMod val="50000"/>
                  </a:schemeClr>
                </a:solidFill>
                <a:latin typeface="Times New Roman" panose="02020603050405020304" pitchFamily="18" charset="0"/>
                <a:cs typeface="Times New Roman" panose="02020603050405020304" pitchFamily="18" charset="0"/>
              </a:rPr>
              <a:t>American </a:t>
            </a:r>
            <a:r>
              <a:rPr lang="en-US" sz="1800" dirty="0">
                <a:solidFill>
                  <a:schemeClr val="tx1">
                    <a:lumMod val="50000"/>
                  </a:schemeClr>
                </a:solidFill>
                <a:latin typeface="Times New Roman" panose="02020603050405020304" pitchFamily="18" charset="0"/>
                <a:cs typeface="Times New Roman" panose="02020603050405020304" pitchFamily="18" charset="0"/>
              </a:rPr>
              <a:t>Thoracic Society</a:t>
            </a:r>
          </a:p>
          <a:p>
            <a:pPr marL="365760" indent="-283464">
              <a:lnSpc>
                <a:spcPct val="150000"/>
              </a:lnSpc>
              <a:buFont typeface="Wingdings 2"/>
              <a:buChar char=""/>
              <a:defRPr/>
            </a:pPr>
            <a:r>
              <a:rPr lang="en-US" sz="1800" dirty="0">
                <a:solidFill>
                  <a:schemeClr val="tx1">
                    <a:lumMod val="50000"/>
                  </a:schemeClr>
                </a:solidFill>
                <a:latin typeface="Times New Roman" panose="02020603050405020304" pitchFamily="18" charset="0"/>
                <a:cs typeface="Times New Roman" panose="02020603050405020304" pitchFamily="18" charset="0"/>
              </a:rPr>
              <a:t>The Endocrine Society, The Hormone Foundation</a:t>
            </a:r>
          </a:p>
          <a:p>
            <a:pPr marL="365760" indent="-283464">
              <a:lnSpc>
                <a:spcPct val="150000"/>
              </a:lnSpc>
              <a:buFont typeface="Wingdings 2"/>
              <a:buChar char=""/>
              <a:defRPr/>
            </a:pPr>
            <a:r>
              <a:rPr lang="en-US" sz="1800" dirty="0">
                <a:solidFill>
                  <a:schemeClr val="tx1">
                    <a:lumMod val="50000"/>
                  </a:schemeClr>
                </a:solidFill>
                <a:latin typeface="Times New Roman" panose="02020603050405020304" pitchFamily="18" charset="0"/>
                <a:cs typeface="Times New Roman" panose="02020603050405020304" pitchFamily="18" charset="0"/>
              </a:rPr>
              <a:t>American College of Rheumatology</a:t>
            </a:r>
          </a:p>
          <a:p>
            <a:pPr marL="365760" indent="-283464">
              <a:lnSpc>
                <a:spcPct val="150000"/>
              </a:lnSpc>
              <a:buFont typeface="Wingdings 2"/>
              <a:buChar char=""/>
              <a:defRPr/>
            </a:pPr>
            <a:r>
              <a:rPr lang="en-US" sz="1800" dirty="0">
                <a:solidFill>
                  <a:schemeClr val="tx1">
                    <a:lumMod val="50000"/>
                  </a:schemeClr>
                </a:solidFill>
                <a:latin typeface="Times New Roman" panose="02020603050405020304" pitchFamily="18" charset="0"/>
                <a:cs typeface="Times New Roman" panose="02020603050405020304" pitchFamily="18" charset="0"/>
              </a:rPr>
              <a:t>Society of General Internal Medicine</a:t>
            </a:r>
          </a:p>
          <a:p>
            <a:pPr marL="365760" indent="-283464">
              <a:lnSpc>
                <a:spcPct val="150000"/>
              </a:lnSpc>
              <a:buFont typeface="Wingdings 2"/>
              <a:buChar char=""/>
              <a:defRPr/>
            </a:pPr>
            <a:r>
              <a:rPr lang="en-US" sz="1800" dirty="0">
                <a:solidFill>
                  <a:schemeClr val="tx1">
                    <a:lumMod val="50000"/>
                  </a:schemeClr>
                </a:solidFill>
                <a:latin typeface="Times New Roman" panose="02020603050405020304" pitchFamily="18" charset="0"/>
                <a:cs typeface="Times New Roman" panose="02020603050405020304" pitchFamily="18" charset="0"/>
              </a:rPr>
              <a:t>The American College of Obstetricians and Gynecologists</a:t>
            </a:r>
          </a:p>
          <a:p>
            <a:pPr marL="365760" indent="-283464">
              <a:lnSpc>
                <a:spcPct val="150000"/>
              </a:lnSpc>
              <a:buFont typeface="Wingdings 2"/>
              <a:buChar char=""/>
              <a:defRPr/>
            </a:pPr>
            <a:r>
              <a:rPr lang="en-US" sz="1800" dirty="0">
                <a:solidFill>
                  <a:schemeClr val="tx1">
                    <a:lumMod val="50000"/>
                  </a:schemeClr>
                </a:solidFill>
                <a:latin typeface="Times New Roman" panose="02020603050405020304" pitchFamily="18" charset="0"/>
                <a:cs typeface="Times New Roman" panose="02020603050405020304" pitchFamily="18" charset="0"/>
              </a:rPr>
              <a:t>American Gastroenterological Association</a:t>
            </a:r>
          </a:p>
          <a:p>
            <a:pPr marL="365760" indent="-283464">
              <a:lnSpc>
                <a:spcPct val="150000"/>
              </a:lnSpc>
              <a:buFont typeface="Wingdings 2"/>
              <a:buChar char=""/>
              <a:defRPr/>
            </a:pPr>
            <a:endParaRPr lang="en-US" sz="1800" dirty="0">
              <a:solidFill>
                <a:schemeClr val="tx1">
                  <a:lumMod val="50000"/>
                </a:schemeClr>
              </a:solidFill>
              <a:latin typeface="Times New Roman" panose="02020603050405020304" pitchFamily="18" charset="0"/>
              <a:cs typeface="Times New Roman" panose="02020603050405020304" pitchFamily="18" charset="0"/>
            </a:endParaRPr>
          </a:p>
          <a:p>
            <a:endParaRPr lang="en-US" sz="1800" dirty="0" smtClean="0">
              <a:solidFill>
                <a:schemeClr val="tx1">
                  <a:lumMod val="50000"/>
                </a:schemeClr>
              </a:solidFill>
              <a:latin typeface="Times New Roman" panose="02020603050405020304" pitchFamily="18" charset="0"/>
              <a:cs typeface="Times New Roman" panose="02020603050405020304" pitchFamily="18" charset="0"/>
            </a:endParaRPr>
          </a:p>
          <a:p>
            <a:endParaRPr lang="en-US" sz="1800" dirty="0">
              <a:solidFill>
                <a:schemeClr val="tx1">
                  <a:lumMod val="50000"/>
                </a:schemeClr>
              </a:solidFill>
              <a:latin typeface="Times New Roman" panose="02020603050405020304" pitchFamily="18" charset="0"/>
              <a:cs typeface="Times New Roman" panose="02020603050405020304" pitchFamily="18" charset="0"/>
            </a:endParaRPr>
          </a:p>
        </p:txBody>
      </p:sp>
      <p:pic>
        <p:nvPicPr>
          <p:cNvPr id="4098" name="Picture 2" descr="C:\Users\ASUS\Desktop\Untitled.png"/>
          <p:cNvPicPr>
            <a:picLocks noChangeAspect="1" noChangeArrowheads="1"/>
          </p:cNvPicPr>
          <p:nvPr/>
        </p:nvPicPr>
        <p:blipFill>
          <a:blip r:embed="rId2" cstate="print"/>
          <a:srcRect/>
          <a:stretch>
            <a:fillRect/>
          </a:stretch>
        </p:blipFill>
        <p:spPr bwMode="auto">
          <a:xfrm>
            <a:off x="0" y="6172200"/>
            <a:ext cx="1828800" cy="476250"/>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981200"/>
            <a:ext cx="7315200" cy="715963"/>
          </a:xfrm>
        </p:spPr>
        <p:txBody>
          <a:bodyPr/>
          <a:lstStyle/>
          <a:p>
            <a:pPr algn="r" rtl="1"/>
            <a:r>
              <a:rPr lang="ar-SA" sz="2000" dirty="0">
                <a:solidFill>
                  <a:schemeClr val="accent2">
                    <a:lumMod val="75000"/>
                  </a:schemeClr>
                </a:solidFill>
                <a:cs typeface="B Zar" pitchFamily="2" charset="-78"/>
              </a:rPr>
              <a:t>اطلاعات ویژه بیماران</a:t>
            </a:r>
            <a:endParaRPr lang="en-US" sz="2000" dirty="0">
              <a:solidFill>
                <a:schemeClr val="accent2">
                  <a:lumMod val="75000"/>
                </a:schemeClr>
              </a:solidFill>
            </a:endParaRPr>
          </a:p>
        </p:txBody>
      </p:sp>
      <p:sp>
        <p:nvSpPr>
          <p:cNvPr id="3" name="Content Placeholder 2"/>
          <p:cNvSpPr>
            <a:spLocks noGrp="1"/>
          </p:cNvSpPr>
          <p:nvPr>
            <p:ph idx="1"/>
          </p:nvPr>
        </p:nvSpPr>
        <p:spPr>
          <a:xfrm>
            <a:off x="1028700" y="2697163"/>
            <a:ext cx="7315200" cy="3733800"/>
          </a:xfrm>
        </p:spPr>
        <p:txBody>
          <a:bodyPr/>
          <a:lstStyle/>
          <a:p>
            <a:pPr algn="just" rtl="1">
              <a:lnSpc>
                <a:spcPct val="200000"/>
              </a:lnSpc>
              <a:buNone/>
            </a:pPr>
            <a:r>
              <a:rPr lang="en-US" sz="2000" dirty="0" smtClean="0">
                <a:solidFill>
                  <a:schemeClr val="tx1">
                    <a:lumMod val="50000"/>
                  </a:schemeClr>
                </a:solidFill>
                <a:latin typeface="Times New Roman" panose="02020603050405020304" pitchFamily="18" charset="0"/>
                <a:cs typeface="B Nazanin" panose="00000400000000000000" pitchFamily="2" charset="-78"/>
              </a:rPr>
              <a:t>UpToDate</a:t>
            </a:r>
            <a:r>
              <a:rPr lang="ar-SA" sz="2000" dirty="0" smtClean="0">
                <a:solidFill>
                  <a:schemeClr val="tx1">
                    <a:lumMod val="50000"/>
                  </a:schemeClr>
                </a:solidFill>
                <a:cs typeface="B Nazanin" panose="00000400000000000000" pitchFamily="2" charset="-78"/>
              </a:rPr>
              <a:t> صدها موضوع آموزشی را برای بیماران فراهم آورده است که دقیق ترین و</a:t>
            </a:r>
            <a:r>
              <a:rPr lang="fa-IR" sz="2000" dirty="0" smtClean="0">
                <a:solidFill>
                  <a:schemeClr val="tx1">
                    <a:lumMod val="50000"/>
                  </a:schemeClr>
                </a:solidFill>
                <a:cs typeface="B Nazanin" panose="00000400000000000000" pitchFamily="2" charset="-78"/>
              </a:rPr>
              <a:t> </a:t>
            </a:r>
            <a:r>
              <a:rPr lang="ar-SA" sz="2000" dirty="0" smtClean="0">
                <a:solidFill>
                  <a:schemeClr val="tx1">
                    <a:lumMod val="50000"/>
                  </a:schemeClr>
                </a:solidFill>
                <a:cs typeface="B Nazanin" panose="00000400000000000000" pitchFamily="2" charset="-78"/>
              </a:rPr>
              <a:t>جدیدترین مطالب در اختیار بیماران قرار می گیرد. این اطلاعات مربوط به شایع ترین بیماریها بوده و به جنبه هایی از بیماری مانند ریسک فاکتورها، علل بیماری، روش های تشخیص، اقدامات پیشگیرانه، اختلالات و درمان های پیشنهادی اشاره می کند.</a:t>
            </a:r>
            <a:endParaRPr lang="en-US" sz="2000" dirty="0" smtClean="0">
              <a:solidFill>
                <a:schemeClr val="tx1">
                  <a:lumMod val="50000"/>
                </a:schemeClr>
              </a:solidFill>
              <a:cs typeface="B Nazanin" panose="00000400000000000000" pitchFamily="2" charset="-78"/>
            </a:endParaRPr>
          </a:p>
          <a:p>
            <a:pPr algn="just" rtl="1">
              <a:lnSpc>
                <a:spcPct val="200000"/>
              </a:lnSpc>
              <a:buNone/>
            </a:pPr>
            <a:r>
              <a:rPr lang="ar-SA" sz="2000" dirty="0" smtClean="0">
                <a:solidFill>
                  <a:schemeClr val="tx1">
                    <a:lumMod val="50000"/>
                  </a:schemeClr>
                </a:solidFill>
                <a:cs typeface="B Nazanin" panose="00000400000000000000" pitchFamily="2" charset="-78"/>
              </a:rPr>
              <a:t>اطلاعات مخصوص بیماران به صورت رایگان در اختیار عموم قرار گرفته است</a:t>
            </a:r>
            <a:endParaRPr lang="en-US" sz="2000" dirty="0" smtClean="0">
              <a:solidFill>
                <a:schemeClr val="tx1">
                  <a:lumMod val="50000"/>
                </a:schemeClr>
              </a:solidFill>
              <a:cs typeface="B Nazanin" panose="00000400000000000000" pitchFamily="2" charset="-78"/>
            </a:endParaRPr>
          </a:p>
          <a:p>
            <a:pPr algn="just" rtl="1">
              <a:lnSpc>
                <a:spcPct val="200000"/>
              </a:lnSpc>
            </a:pPr>
            <a:endParaRPr lang="en-US" sz="2000" dirty="0" smtClean="0">
              <a:solidFill>
                <a:schemeClr val="tx1">
                  <a:lumMod val="50000"/>
                </a:schemeClr>
              </a:solidFill>
              <a:cs typeface="B Nazanin" panose="00000400000000000000" pitchFamily="2" charset="-78"/>
            </a:endParaRPr>
          </a:p>
          <a:p>
            <a:pPr algn="just" rtl="1"/>
            <a:endParaRPr lang="en-US" sz="2000" dirty="0" smtClean="0">
              <a:solidFill>
                <a:schemeClr val="tx1">
                  <a:lumMod val="50000"/>
                </a:schemeClr>
              </a:solidFill>
              <a:cs typeface="B Nazanin" panose="00000400000000000000" pitchFamily="2" charset="-78"/>
            </a:endParaRPr>
          </a:p>
          <a:p>
            <a:pPr algn="just" rtl="1"/>
            <a:endParaRPr lang="en-US" sz="2000" dirty="0">
              <a:solidFill>
                <a:schemeClr val="tx1">
                  <a:lumMod val="50000"/>
                </a:schemeClr>
              </a:solidFill>
              <a:cs typeface="B Nazanin" panose="00000400000000000000" pitchFamily="2" charset="-78"/>
            </a:endParaRPr>
          </a:p>
        </p:txBody>
      </p:sp>
      <p:pic>
        <p:nvPicPr>
          <p:cNvPr id="7170" name="Picture 2" descr="C:\Users\ASUS\Desktop\Untitled.png"/>
          <p:cNvPicPr>
            <a:picLocks noChangeAspect="1" noChangeArrowheads="1"/>
          </p:cNvPicPr>
          <p:nvPr/>
        </p:nvPicPr>
        <p:blipFill>
          <a:blip r:embed="rId2" cstate="print"/>
          <a:srcRect/>
          <a:stretch>
            <a:fillRect/>
          </a:stretch>
        </p:blipFill>
        <p:spPr bwMode="auto">
          <a:xfrm>
            <a:off x="0" y="6172200"/>
            <a:ext cx="1828800" cy="476250"/>
          </a:xfrm>
          <a:prstGeom prst="rect">
            <a:avLst/>
          </a:prstGeom>
          <a:noFill/>
        </p:spPr>
      </p:pic>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1" y="0"/>
            <a:ext cx="9144000" cy="6572250"/>
          </a:xfrm>
          <a:prstGeom prst="rect">
            <a:avLst/>
          </a:prstGeom>
          <a:noFill/>
          <a:ln w="9525">
            <a:noFill/>
            <a:miter lim="800000"/>
            <a:headEnd/>
            <a:tailEnd/>
          </a:ln>
          <a:effectLst/>
        </p:spPr>
      </p:pic>
      <p:sp>
        <p:nvSpPr>
          <p:cNvPr id="5" name="Left Arrow 4"/>
          <p:cNvSpPr/>
          <p:nvPr/>
        </p:nvSpPr>
        <p:spPr bwMode="auto">
          <a:xfrm>
            <a:off x="6400800" y="2590800"/>
            <a:ext cx="1295400" cy="810904"/>
          </a:xfrm>
          <a:prstGeom prst="leftArrow">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25000" smtClean="0">
              <a:ln>
                <a:noFill/>
              </a:ln>
              <a:solidFill>
                <a:schemeClr val="tx1"/>
              </a:solidFill>
              <a:effectLst/>
              <a:latin typeface="Arial" charset="0"/>
            </a:endParaRPr>
          </a:p>
        </p:txBody>
      </p:sp>
    </p:spTree>
    <p:extLst>
      <p:ext uri="{BB962C8B-B14F-4D97-AF65-F5344CB8AC3E}">
        <p14:creationId xmlns:p14="http://schemas.microsoft.com/office/powerpoint/2010/main" val="3551377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44001" cy="6858000"/>
          </a:xfrm>
          <a:prstGeom prst="rect">
            <a:avLst/>
          </a:prstGeom>
          <a:noFill/>
          <a:ln w="9525">
            <a:noFill/>
            <a:miter lim="800000"/>
            <a:headEnd/>
            <a:tailEnd/>
          </a:ln>
          <a:effectLst/>
        </p:spPr>
      </p:pic>
      <p:sp>
        <p:nvSpPr>
          <p:cNvPr id="7" name="Rectangle 6"/>
          <p:cNvSpPr/>
          <p:nvPr/>
        </p:nvSpPr>
        <p:spPr>
          <a:xfrm>
            <a:off x="3638313" y="152400"/>
            <a:ext cx="1867371" cy="276999"/>
          </a:xfrm>
          <a:prstGeom prst="rect">
            <a:avLst/>
          </a:prstGeom>
        </p:spPr>
        <p:txBody>
          <a:bodyPr wrap="none">
            <a:spAutoFit/>
          </a:bodyPr>
          <a:lstStyle/>
          <a:p>
            <a:r>
              <a:rPr lang="en-US" sz="1800" dirty="0">
                <a:solidFill>
                  <a:schemeClr val="tx1">
                    <a:lumMod val="50000"/>
                  </a:schemeClr>
                </a:solidFill>
              </a:rPr>
              <a:t>http://www.uptodate.com</a:t>
            </a:r>
          </a:p>
        </p:txBody>
      </p:sp>
      <p:sp>
        <p:nvSpPr>
          <p:cNvPr id="3" name="Horizontal Scroll 2"/>
          <p:cNvSpPr/>
          <p:nvPr/>
        </p:nvSpPr>
        <p:spPr bwMode="auto">
          <a:xfrm>
            <a:off x="3390898" y="0"/>
            <a:ext cx="2362200" cy="685800"/>
          </a:xfrm>
          <a:prstGeom prst="horizontalScroll">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25000" smtClean="0">
              <a:ln>
                <a:noFill/>
              </a:ln>
              <a:solidFill>
                <a:schemeClr val="tx1"/>
              </a:solidFill>
              <a:effectLst/>
              <a:latin typeface="Arial" charset="0"/>
            </a:endParaRPr>
          </a:p>
        </p:txBody>
      </p:sp>
      <p:pic>
        <p:nvPicPr>
          <p:cNvPr id="8194" name="Picture 2" descr="C:\Users\ASUS\Desktop\Untitled.png"/>
          <p:cNvPicPr>
            <a:picLocks noChangeAspect="1" noChangeArrowheads="1"/>
          </p:cNvPicPr>
          <p:nvPr/>
        </p:nvPicPr>
        <p:blipFill>
          <a:blip r:embed="rId3" cstate="print"/>
          <a:srcRect/>
          <a:stretch>
            <a:fillRect/>
          </a:stretch>
        </p:blipFill>
        <p:spPr bwMode="auto">
          <a:xfrm>
            <a:off x="0" y="6172200"/>
            <a:ext cx="1828800" cy="476250"/>
          </a:xfrm>
          <a:prstGeom prst="rect">
            <a:avLst/>
          </a:prstGeom>
          <a:noFill/>
        </p:spPr>
      </p:pic>
      <p:sp>
        <p:nvSpPr>
          <p:cNvPr id="6" name="Rectangle 5"/>
          <p:cNvSpPr/>
          <p:nvPr/>
        </p:nvSpPr>
        <p:spPr bwMode="auto">
          <a:xfrm>
            <a:off x="2057400" y="1981200"/>
            <a:ext cx="4953000" cy="3733800"/>
          </a:xfrm>
          <a:prstGeom prst="rect">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8" name="Oval 7"/>
          <p:cNvSpPr/>
          <p:nvPr/>
        </p:nvSpPr>
        <p:spPr bwMode="auto">
          <a:xfrm>
            <a:off x="5105400" y="914400"/>
            <a:ext cx="4038600" cy="4572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9" name="Left Arrow 8"/>
          <p:cNvSpPr/>
          <p:nvPr/>
        </p:nvSpPr>
        <p:spPr bwMode="auto">
          <a:xfrm>
            <a:off x="838200" y="914400"/>
            <a:ext cx="1905000" cy="381000"/>
          </a:xfrm>
          <a:prstGeom prst="left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Tree>
    <p:extLst>
      <p:ext uri="{BB962C8B-B14F-4D97-AF65-F5344CB8AC3E}">
        <p14:creationId xmlns:p14="http://schemas.microsoft.com/office/powerpoint/2010/main" val="2514776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powerpoint-template 4">
      <a:dk1>
        <a:srgbClr val="4D4D4D"/>
      </a:dk1>
      <a:lt1>
        <a:srgbClr val="FFFFFF"/>
      </a:lt1>
      <a:dk2>
        <a:srgbClr val="4D4D4D"/>
      </a:dk2>
      <a:lt2>
        <a:srgbClr val="105A5B"/>
      </a:lt2>
      <a:accent1>
        <a:srgbClr val="167C7E"/>
      </a:accent1>
      <a:accent2>
        <a:srgbClr val="1C9495"/>
      </a:accent2>
      <a:accent3>
        <a:srgbClr val="FFFFFF"/>
      </a:accent3>
      <a:accent4>
        <a:srgbClr val="404040"/>
      </a:accent4>
      <a:accent5>
        <a:srgbClr val="ABBFC0"/>
      </a:accent5>
      <a:accent6>
        <a:srgbClr val="188687"/>
      </a:accent6>
      <a:hlink>
        <a:srgbClr val="28ACB0"/>
      </a:hlink>
      <a:folHlink>
        <a:srgbClr val="DDDDDD"/>
      </a:folHlink>
    </a:clrScheme>
    <a:fontScheme name="powerpoint-template">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lnDef>
  </a:objectDefaults>
  <a:extraClrSchemeLst>
    <a:extraClrScheme>
      <a:clrScheme name="powerpoint-template 1">
        <a:dk1>
          <a:srgbClr val="4D4D4D"/>
        </a:dk1>
        <a:lt1>
          <a:srgbClr val="FFFFFF"/>
        </a:lt1>
        <a:dk2>
          <a:srgbClr val="4D4D4D"/>
        </a:dk2>
        <a:lt2>
          <a:srgbClr val="80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2">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1FAAEF"/>
        </a:hlink>
        <a:folHlink>
          <a:srgbClr val="DDDDDD"/>
        </a:folHlink>
      </a:clrScheme>
      <a:clrMap bg1="lt1" tx1="dk1" bg2="lt2" tx2="dk2" accent1="accent1" accent2="accent2" accent3="accent3" accent4="accent4" accent5="accent5" accent6="accent6" hlink="hlink" folHlink="folHlink"/>
    </a:extraClrScheme>
    <a:extraClrScheme>
      <a:clrScheme name="powerpoint-template 3">
        <a:dk1>
          <a:srgbClr val="4D4D4D"/>
        </a:dk1>
        <a:lt1>
          <a:srgbClr val="FFFFFF"/>
        </a:lt1>
        <a:dk2>
          <a:srgbClr val="4D4D4D"/>
        </a:dk2>
        <a:lt2>
          <a:srgbClr val="1376BA"/>
        </a:lt2>
        <a:accent1>
          <a:srgbClr val="2091CB"/>
        </a:accent1>
        <a:accent2>
          <a:srgbClr val="2D76E4"/>
        </a:accent2>
        <a:accent3>
          <a:srgbClr val="FFFFFF"/>
        </a:accent3>
        <a:accent4>
          <a:srgbClr val="404040"/>
        </a:accent4>
        <a:accent5>
          <a:srgbClr val="ABC7E2"/>
        </a:accent5>
        <a:accent6>
          <a:srgbClr val="286ACF"/>
        </a:accent6>
        <a:hlink>
          <a:srgbClr val="3BAEDB"/>
        </a:hlink>
        <a:folHlink>
          <a:srgbClr val="DDDDDD"/>
        </a:folHlink>
      </a:clrScheme>
      <a:clrMap bg1="lt1" tx1="dk1" bg2="lt2" tx2="dk2" accent1="accent1" accent2="accent2" accent3="accent3" accent4="accent4" accent5="accent5" accent6="accent6" hlink="hlink" folHlink="folHlink"/>
    </a:extraClrScheme>
    <a:extraClrScheme>
      <a:clrScheme name="powerpoint-template 4">
        <a:dk1>
          <a:srgbClr val="4D4D4D"/>
        </a:dk1>
        <a:lt1>
          <a:srgbClr val="FFFFFF"/>
        </a:lt1>
        <a:dk2>
          <a:srgbClr val="4D4D4D"/>
        </a:dk2>
        <a:lt2>
          <a:srgbClr val="105A5B"/>
        </a:lt2>
        <a:accent1>
          <a:srgbClr val="167C7E"/>
        </a:accent1>
        <a:accent2>
          <a:srgbClr val="1C9495"/>
        </a:accent2>
        <a:accent3>
          <a:srgbClr val="FFFFFF"/>
        </a:accent3>
        <a:accent4>
          <a:srgbClr val="404040"/>
        </a:accent4>
        <a:accent5>
          <a:srgbClr val="ABBFC0"/>
        </a:accent5>
        <a:accent6>
          <a:srgbClr val="188687"/>
        </a:accent6>
        <a:hlink>
          <a:srgbClr val="28ACB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546</TotalTime>
  <Words>469</Words>
  <Application>Microsoft Office PowerPoint</Application>
  <PresentationFormat>On-screen Show (4:3)</PresentationFormat>
  <Paragraphs>80</Paragraphs>
  <Slides>47</Slides>
  <Notes>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powerpoint-template</vt:lpstr>
      <vt:lpstr>UpToDate  </vt:lpstr>
      <vt:lpstr>PowerPoint Presentation</vt:lpstr>
      <vt:lpstr>PowerPoint Presentation</vt:lpstr>
      <vt:lpstr>انواع موضوعات تحت پوشش این پایگاه عبارتند از: </vt:lpstr>
      <vt:lpstr>PowerPoint Presentation</vt:lpstr>
      <vt:lpstr>مهمترین انجمن هایی که در تهیه این پایگاه همکاری دارند عبارتند از:</vt:lpstr>
      <vt:lpstr>اطلاعات ویژه بیماران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KARBAR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KARBAR</dc:creator>
  <cp:lastModifiedBy>sosan khodabandeh</cp:lastModifiedBy>
  <cp:revision>136</cp:revision>
  <dcterms:created xsi:type="dcterms:W3CDTF">2016-02-01T19:33:34Z</dcterms:created>
  <dcterms:modified xsi:type="dcterms:W3CDTF">2020-01-28T10:54:52Z</dcterms:modified>
</cp:coreProperties>
</file>